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 id="2147483660" r:id="rId3"/>
  </p:sldMasterIdLst>
  <p:notesMasterIdLst>
    <p:notesMasterId r:id="rId21"/>
  </p:notesMasterIdLst>
  <p:sldIdLst>
    <p:sldId id="256" r:id="rId4"/>
    <p:sldId id="278" r:id="rId5"/>
    <p:sldId id="284" r:id="rId6"/>
    <p:sldId id="319" r:id="rId7"/>
    <p:sldId id="317" r:id="rId8"/>
    <p:sldId id="258" r:id="rId9"/>
    <p:sldId id="259" r:id="rId10"/>
    <p:sldId id="274" r:id="rId11"/>
    <p:sldId id="276" r:id="rId12"/>
    <p:sldId id="277" r:id="rId13"/>
    <p:sldId id="306" r:id="rId14"/>
    <p:sldId id="275" r:id="rId15"/>
    <p:sldId id="307" r:id="rId16"/>
    <p:sldId id="308" r:id="rId17"/>
    <p:sldId id="309" r:id="rId18"/>
    <p:sldId id="315" r:id="rId19"/>
    <p:sldId id="314" r:id="rId20"/>
  </p:sldIdLst>
  <p:sldSz cx="12192000" cy="6858000"/>
  <p:notesSz cx="6881813" cy="100028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ain" initials="A" lastIdx="1" clrIdx="0">
    <p:extLst>
      <p:ext uri="{19B8F6BF-5375-455C-9EA6-DF929625EA0E}">
        <p15:presenceInfo xmlns:p15="http://schemas.microsoft.com/office/powerpoint/2012/main" userId="Alai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327" autoAdjust="0"/>
    <p:restoredTop sz="94660"/>
  </p:normalViewPr>
  <p:slideViewPr>
    <p:cSldViewPr snapToGrid="0">
      <p:cViewPr varScale="1">
        <p:scale>
          <a:sx n="62" d="100"/>
          <a:sy n="62" d="100"/>
        </p:scale>
        <p:origin x="78" y="3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6-02-21T23:11:51.066" idx="1">
    <p:pos x="5617" y="3"/>
    <p:text>Près de 200 équipes d'action réparties sur tout le territoire.</p:text>
    <p:extLst>
      <p:ext uri="{C676402C-5697-4E1C-873F-D02D1690AC5C}">
        <p15:threadingInfo xmlns:p15="http://schemas.microsoft.com/office/powerpoint/2012/main" timeZoneBias="-6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82119" cy="501879"/>
          </a:xfrm>
          <a:prstGeom prst="rect">
            <a:avLst/>
          </a:prstGeom>
        </p:spPr>
        <p:txBody>
          <a:bodyPr vert="horz" lIns="96478" tIns="48239" rIns="96478" bIns="48239" rtlCol="0"/>
          <a:lstStyle>
            <a:lvl1pPr algn="l">
              <a:defRPr sz="1300"/>
            </a:lvl1pPr>
          </a:lstStyle>
          <a:p>
            <a:endParaRPr lang="fr-FR"/>
          </a:p>
        </p:txBody>
      </p:sp>
      <p:sp>
        <p:nvSpPr>
          <p:cNvPr id="3" name="Espace réservé de la date 2"/>
          <p:cNvSpPr>
            <a:spLocks noGrp="1"/>
          </p:cNvSpPr>
          <p:nvPr>
            <p:ph type="dt" idx="1"/>
          </p:nvPr>
        </p:nvSpPr>
        <p:spPr>
          <a:xfrm>
            <a:off x="3898102" y="0"/>
            <a:ext cx="2982119" cy="501879"/>
          </a:xfrm>
          <a:prstGeom prst="rect">
            <a:avLst/>
          </a:prstGeom>
        </p:spPr>
        <p:txBody>
          <a:bodyPr vert="horz" lIns="96478" tIns="48239" rIns="96478" bIns="48239" rtlCol="0"/>
          <a:lstStyle>
            <a:lvl1pPr algn="r">
              <a:defRPr sz="1300"/>
            </a:lvl1pPr>
          </a:lstStyle>
          <a:p>
            <a:fld id="{527A70EF-B178-491F-900D-85045D705E7D}" type="datetimeFigureOut">
              <a:rPr lang="fr-FR" smtClean="0"/>
              <a:t>09/03/2016</a:t>
            </a:fld>
            <a:endParaRPr lang="fr-FR"/>
          </a:p>
        </p:txBody>
      </p:sp>
      <p:sp>
        <p:nvSpPr>
          <p:cNvPr id="4" name="Espace réservé de l'image des diapositives 3"/>
          <p:cNvSpPr>
            <a:spLocks noGrp="1" noRot="1" noChangeAspect="1"/>
          </p:cNvSpPr>
          <p:nvPr>
            <p:ph type="sldImg" idx="2"/>
          </p:nvPr>
        </p:nvSpPr>
        <p:spPr>
          <a:xfrm>
            <a:off x="442913" y="1250950"/>
            <a:ext cx="5997575" cy="3375025"/>
          </a:xfrm>
          <a:prstGeom prst="rect">
            <a:avLst/>
          </a:prstGeom>
          <a:noFill/>
          <a:ln w="12700">
            <a:solidFill>
              <a:prstClr val="black"/>
            </a:solidFill>
          </a:ln>
        </p:spPr>
        <p:txBody>
          <a:bodyPr vert="horz" lIns="96478" tIns="48239" rIns="96478" bIns="48239" rtlCol="0" anchor="ctr"/>
          <a:lstStyle/>
          <a:p>
            <a:endParaRPr lang="fr-FR"/>
          </a:p>
        </p:txBody>
      </p:sp>
      <p:sp>
        <p:nvSpPr>
          <p:cNvPr id="5" name="Espace réservé des commentaires 4"/>
          <p:cNvSpPr>
            <a:spLocks noGrp="1"/>
          </p:cNvSpPr>
          <p:nvPr>
            <p:ph type="body" sz="quarter" idx="3"/>
          </p:nvPr>
        </p:nvSpPr>
        <p:spPr>
          <a:xfrm>
            <a:off x="688182" y="4813866"/>
            <a:ext cx="5505450" cy="3938617"/>
          </a:xfrm>
          <a:prstGeom prst="rect">
            <a:avLst/>
          </a:prstGeom>
        </p:spPr>
        <p:txBody>
          <a:bodyPr vert="horz" lIns="96478" tIns="48239" rIns="96478" bIns="48239"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500961"/>
            <a:ext cx="2982119" cy="501878"/>
          </a:xfrm>
          <a:prstGeom prst="rect">
            <a:avLst/>
          </a:prstGeom>
        </p:spPr>
        <p:txBody>
          <a:bodyPr vert="horz" lIns="96478" tIns="48239" rIns="96478" bIns="48239" rtlCol="0" anchor="b"/>
          <a:lstStyle>
            <a:lvl1pPr algn="l">
              <a:defRPr sz="1300"/>
            </a:lvl1pPr>
          </a:lstStyle>
          <a:p>
            <a:endParaRPr lang="fr-FR"/>
          </a:p>
        </p:txBody>
      </p:sp>
      <p:sp>
        <p:nvSpPr>
          <p:cNvPr id="7" name="Espace réservé du numéro de diapositive 6"/>
          <p:cNvSpPr>
            <a:spLocks noGrp="1"/>
          </p:cNvSpPr>
          <p:nvPr>
            <p:ph type="sldNum" sz="quarter" idx="5"/>
          </p:nvPr>
        </p:nvSpPr>
        <p:spPr>
          <a:xfrm>
            <a:off x="3898102" y="9500961"/>
            <a:ext cx="2982119" cy="501878"/>
          </a:xfrm>
          <a:prstGeom prst="rect">
            <a:avLst/>
          </a:prstGeom>
        </p:spPr>
        <p:txBody>
          <a:bodyPr vert="horz" lIns="96478" tIns="48239" rIns="96478" bIns="48239" rtlCol="0" anchor="b"/>
          <a:lstStyle>
            <a:lvl1pPr algn="r">
              <a:defRPr sz="1300"/>
            </a:lvl1pPr>
          </a:lstStyle>
          <a:p>
            <a:fld id="{8519142F-C0E9-4843-8A72-A0F44153EDCE}" type="slidenum">
              <a:rPr lang="fr-FR" smtClean="0"/>
              <a:t>‹N°›</a:t>
            </a:fld>
            <a:endParaRPr lang="fr-FR"/>
          </a:p>
        </p:txBody>
      </p:sp>
    </p:spTree>
    <p:extLst>
      <p:ext uri="{BB962C8B-B14F-4D97-AF65-F5344CB8AC3E}">
        <p14:creationId xmlns:p14="http://schemas.microsoft.com/office/powerpoint/2010/main" val="31747807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Arial" panose="020B0604020202020204" pitchFamily="34" charset="0"/>
              </a:defRPr>
            </a:lvl1pPr>
            <a:lvl2pPr marL="783887" indent="-301495">
              <a:spcBef>
                <a:spcPct val="30000"/>
              </a:spcBef>
              <a:defRPr sz="1300">
                <a:solidFill>
                  <a:schemeClr val="tx1"/>
                </a:solidFill>
                <a:latin typeface="Arial" panose="020B0604020202020204" pitchFamily="34" charset="0"/>
              </a:defRPr>
            </a:lvl2pPr>
            <a:lvl3pPr marL="1205979" indent="-241196">
              <a:spcBef>
                <a:spcPct val="30000"/>
              </a:spcBef>
              <a:defRPr sz="1300">
                <a:solidFill>
                  <a:schemeClr val="tx1"/>
                </a:solidFill>
                <a:latin typeface="Arial" panose="020B0604020202020204" pitchFamily="34" charset="0"/>
              </a:defRPr>
            </a:lvl3pPr>
            <a:lvl4pPr marL="1688371" indent="-241196">
              <a:spcBef>
                <a:spcPct val="30000"/>
              </a:spcBef>
              <a:defRPr sz="1300">
                <a:solidFill>
                  <a:schemeClr val="tx1"/>
                </a:solidFill>
                <a:latin typeface="Arial" panose="020B0604020202020204" pitchFamily="34" charset="0"/>
              </a:defRPr>
            </a:lvl4pPr>
            <a:lvl5pPr marL="2170763" indent="-241196">
              <a:spcBef>
                <a:spcPct val="30000"/>
              </a:spcBef>
              <a:defRPr sz="1300">
                <a:solidFill>
                  <a:schemeClr val="tx1"/>
                </a:solidFill>
                <a:latin typeface="Arial" panose="020B0604020202020204" pitchFamily="34" charset="0"/>
              </a:defRPr>
            </a:lvl5pPr>
            <a:lvl6pPr marL="2653154" indent="-241196" eaLnBrk="0" fontAlgn="base" hangingPunct="0">
              <a:spcBef>
                <a:spcPct val="30000"/>
              </a:spcBef>
              <a:spcAft>
                <a:spcPct val="0"/>
              </a:spcAft>
              <a:defRPr sz="1300">
                <a:solidFill>
                  <a:schemeClr val="tx1"/>
                </a:solidFill>
                <a:latin typeface="Arial" panose="020B0604020202020204" pitchFamily="34" charset="0"/>
              </a:defRPr>
            </a:lvl6pPr>
            <a:lvl7pPr marL="3135546" indent="-241196" eaLnBrk="0" fontAlgn="base" hangingPunct="0">
              <a:spcBef>
                <a:spcPct val="30000"/>
              </a:spcBef>
              <a:spcAft>
                <a:spcPct val="0"/>
              </a:spcAft>
              <a:defRPr sz="1300">
                <a:solidFill>
                  <a:schemeClr val="tx1"/>
                </a:solidFill>
                <a:latin typeface="Arial" panose="020B0604020202020204" pitchFamily="34" charset="0"/>
              </a:defRPr>
            </a:lvl7pPr>
            <a:lvl8pPr marL="3617938" indent="-241196" eaLnBrk="0" fontAlgn="base" hangingPunct="0">
              <a:spcBef>
                <a:spcPct val="30000"/>
              </a:spcBef>
              <a:spcAft>
                <a:spcPct val="0"/>
              </a:spcAft>
              <a:defRPr sz="1300">
                <a:solidFill>
                  <a:schemeClr val="tx1"/>
                </a:solidFill>
                <a:latin typeface="Arial" panose="020B0604020202020204" pitchFamily="34" charset="0"/>
              </a:defRPr>
            </a:lvl8pPr>
            <a:lvl9pPr marL="4100330" indent="-241196" eaLnBrk="0" fontAlgn="base" hangingPunct="0">
              <a:spcBef>
                <a:spcPct val="30000"/>
              </a:spcBef>
              <a:spcAft>
                <a:spcPct val="0"/>
              </a:spcAft>
              <a:defRPr sz="1300">
                <a:solidFill>
                  <a:schemeClr val="tx1"/>
                </a:solidFill>
                <a:latin typeface="Arial" panose="020B0604020202020204" pitchFamily="34" charset="0"/>
              </a:defRPr>
            </a:lvl9pPr>
          </a:lstStyle>
          <a:p>
            <a:pPr>
              <a:spcBef>
                <a:spcPct val="0"/>
              </a:spcBef>
            </a:pPr>
            <a:fld id="{B4AA717D-9A31-4DA5-9090-5E0712966847}" type="slidenum">
              <a:rPr lang="fr-FR" altLang="fr-FR" sz="1400"/>
              <a:pPr>
                <a:spcBef>
                  <a:spcPct val="0"/>
                </a:spcBef>
              </a:pPr>
              <a:t>2</a:t>
            </a:fld>
            <a:endParaRPr lang="fr-FR" altLang="fr-FR" sz="1400" dirty="0"/>
          </a:p>
        </p:txBody>
      </p:sp>
      <p:sp>
        <p:nvSpPr>
          <p:cNvPr id="8195"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xfrm>
            <a:off x="683403" y="5164660"/>
            <a:ext cx="5462439" cy="2497236"/>
          </a:xfrm>
          <a:ln/>
        </p:spPr>
        <p:txBody>
          <a:bodyPr/>
          <a:lstStyle/>
          <a:p>
            <a:pPr eaLnBrk="1" hangingPunct="1">
              <a:defRPr/>
            </a:pPr>
            <a:r>
              <a:rPr lang="fr-FR" b="1" dirty="0" smtClean="0">
                <a:solidFill>
                  <a:srgbClr val="0070C0"/>
                </a:solidFill>
              </a:rPr>
              <a:t>Intervenant :</a:t>
            </a:r>
          </a:p>
          <a:p>
            <a:pPr eaLnBrk="1" hangingPunct="1">
              <a:defRPr/>
            </a:pPr>
            <a:r>
              <a:rPr lang="fr-FR" dirty="0" smtClean="0"/>
              <a:t>Les petits frères des Pauvres, fondés par Armand </a:t>
            </a:r>
            <a:r>
              <a:rPr lang="fr-FR" dirty="0" err="1" smtClean="0"/>
              <a:t>Marquiset</a:t>
            </a:r>
            <a:r>
              <a:rPr lang="fr-FR" dirty="0" smtClean="0"/>
              <a:t>,  existent depuis plus de </a:t>
            </a:r>
            <a:r>
              <a:rPr lang="fr-FR" b="1" dirty="0" smtClean="0"/>
              <a:t>65 ans</a:t>
            </a:r>
            <a:r>
              <a:rPr lang="fr-FR" dirty="0" smtClean="0"/>
              <a:t>.</a:t>
            </a:r>
          </a:p>
          <a:p>
            <a:pPr>
              <a:defRPr/>
            </a:pPr>
            <a:endParaRPr lang="fr-FR" dirty="0" smtClean="0"/>
          </a:p>
          <a:p>
            <a:pPr>
              <a:defRPr/>
            </a:pPr>
            <a:r>
              <a:rPr lang="fr-FR" dirty="0" smtClean="0"/>
              <a:t>Qu’entendons-nous par solitude et isolement ?</a:t>
            </a:r>
          </a:p>
          <a:p>
            <a:pPr>
              <a:defRPr/>
            </a:pPr>
            <a:r>
              <a:rPr lang="fr-FR" dirty="0" smtClean="0"/>
              <a:t>La fondation de France dans son rapport annuel précise que 4 millions de personnes n’ont de relation que 3 ou 4 fois par an. </a:t>
            </a:r>
          </a:p>
          <a:p>
            <a:pPr eaLnBrk="1" hangingPunct="1">
              <a:defRPr/>
            </a:pPr>
            <a:r>
              <a:rPr lang="fr-FR" dirty="0" smtClean="0">
                <a:latin typeface="+mj-lt"/>
              </a:rPr>
              <a:t>La dernière étude de l’Observatoire de la Fondation de France sur les solitudes souligne que 27% des plus de 75 ans souffrent d’isolement relationnel, soit environ 1,5 million de personnes.</a:t>
            </a:r>
          </a:p>
        </p:txBody>
      </p:sp>
    </p:spTree>
    <p:extLst>
      <p:ext uri="{BB962C8B-B14F-4D97-AF65-F5344CB8AC3E}">
        <p14:creationId xmlns:p14="http://schemas.microsoft.com/office/powerpoint/2010/main" val="8296715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Espace réservé de l'image des diapositives 1"/>
          <p:cNvSpPr>
            <a:spLocks noGrp="1" noRot="1" noChangeAspect="1" noTextEdit="1"/>
          </p:cNvSpPr>
          <p:nvPr>
            <p:ph type="sldImg"/>
          </p:nvPr>
        </p:nvSpPr>
        <p:spPr>
          <a:ln/>
        </p:spPr>
      </p:sp>
      <p:sp>
        <p:nvSpPr>
          <p:cNvPr id="20483"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FR" altLang="fr-FR" smtClean="0">
                <a:latin typeface="Arial" panose="020B0604020202020204" pitchFamily="34" charset="0"/>
              </a:rPr>
              <a:t>Fin 2013, les petits frères des Pauvres comptabilisaient 173 équipes d’action territoriale, dont 63 groupes en développement, et regroupées en 12 régions :</a:t>
            </a:r>
          </a:p>
          <a:p>
            <a:r>
              <a:rPr lang="fr-FR" altLang="fr-FR" smtClean="0">
                <a:latin typeface="Arial" panose="020B0604020202020204" pitchFamily="34" charset="0"/>
              </a:rPr>
              <a:t>Paris, banlieues-IdF ; Nord – Pas de Calais – Picardie ; Rhône-Alpes-Auvergne ; Paca-Languedoc-Corse ; Ouest ; Midi-Pyrénées-Roussillon ; Est ; Normandie ; Bourgogne-Franche-Comté ; Sud-Ouest et Centre.</a:t>
            </a:r>
          </a:p>
        </p:txBody>
      </p:sp>
      <p:sp>
        <p:nvSpPr>
          <p:cNvPr id="20484"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Arial" panose="020B0604020202020204" pitchFamily="34" charset="0"/>
              </a:defRPr>
            </a:lvl1pPr>
            <a:lvl2pPr marL="783887" indent="-301495">
              <a:spcBef>
                <a:spcPct val="30000"/>
              </a:spcBef>
              <a:defRPr sz="1300">
                <a:solidFill>
                  <a:schemeClr val="tx1"/>
                </a:solidFill>
                <a:latin typeface="Arial" panose="020B0604020202020204" pitchFamily="34" charset="0"/>
              </a:defRPr>
            </a:lvl2pPr>
            <a:lvl3pPr marL="1205979" indent="-241196">
              <a:spcBef>
                <a:spcPct val="30000"/>
              </a:spcBef>
              <a:defRPr sz="1300">
                <a:solidFill>
                  <a:schemeClr val="tx1"/>
                </a:solidFill>
                <a:latin typeface="Arial" panose="020B0604020202020204" pitchFamily="34" charset="0"/>
              </a:defRPr>
            </a:lvl3pPr>
            <a:lvl4pPr marL="1688371" indent="-241196">
              <a:spcBef>
                <a:spcPct val="30000"/>
              </a:spcBef>
              <a:defRPr sz="1300">
                <a:solidFill>
                  <a:schemeClr val="tx1"/>
                </a:solidFill>
                <a:latin typeface="Arial" panose="020B0604020202020204" pitchFamily="34" charset="0"/>
              </a:defRPr>
            </a:lvl4pPr>
            <a:lvl5pPr marL="2170763" indent="-241196">
              <a:spcBef>
                <a:spcPct val="30000"/>
              </a:spcBef>
              <a:defRPr sz="1300">
                <a:solidFill>
                  <a:schemeClr val="tx1"/>
                </a:solidFill>
                <a:latin typeface="Arial" panose="020B0604020202020204" pitchFamily="34" charset="0"/>
              </a:defRPr>
            </a:lvl5pPr>
            <a:lvl6pPr marL="2653154" indent="-241196" eaLnBrk="0" fontAlgn="base" hangingPunct="0">
              <a:spcBef>
                <a:spcPct val="30000"/>
              </a:spcBef>
              <a:spcAft>
                <a:spcPct val="0"/>
              </a:spcAft>
              <a:defRPr sz="1300">
                <a:solidFill>
                  <a:schemeClr val="tx1"/>
                </a:solidFill>
                <a:latin typeface="Arial" panose="020B0604020202020204" pitchFamily="34" charset="0"/>
              </a:defRPr>
            </a:lvl6pPr>
            <a:lvl7pPr marL="3135546" indent="-241196" eaLnBrk="0" fontAlgn="base" hangingPunct="0">
              <a:spcBef>
                <a:spcPct val="30000"/>
              </a:spcBef>
              <a:spcAft>
                <a:spcPct val="0"/>
              </a:spcAft>
              <a:defRPr sz="1300">
                <a:solidFill>
                  <a:schemeClr val="tx1"/>
                </a:solidFill>
                <a:latin typeface="Arial" panose="020B0604020202020204" pitchFamily="34" charset="0"/>
              </a:defRPr>
            </a:lvl7pPr>
            <a:lvl8pPr marL="3617938" indent="-241196" eaLnBrk="0" fontAlgn="base" hangingPunct="0">
              <a:spcBef>
                <a:spcPct val="30000"/>
              </a:spcBef>
              <a:spcAft>
                <a:spcPct val="0"/>
              </a:spcAft>
              <a:defRPr sz="1300">
                <a:solidFill>
                  <a:schemeClr val="tx1"/>
                </a:solidFill>
                <a:latin typeface="Arial" panose="020B0604020202020204" pitchFamily="34" charset="0"/>
              </a:defRPr>
            </a:lvl8pPr>
            <a:lvl9pPr marL="4100330" indent="-241196" eaLnBrk="0" fontAlgn="base" hangingPunct="0">
              <a:spcBef>
                <a:spcPct val="30000"/>
              </a:spcBef>
              <a:spcAft>
                <a:spcPct val="0"/>
              </a:spcAft>
              <a:defRPr sz="1300">
                <a:solidFill>
                  <a:schemeClr val="tx1"/>
                </a:solidFill>
                <a:latin typeface="Arial" panose="020B0604020202020204" pitchFamily="34" charset="0"/>
              </a:defRPr>
            </a:lvl9pPr>
          </a:lstStyle>
          <a:p>
            <a:pPr>
              <a:spcBef>
                <a:spcPct val="0"/>
              </a:spcBef>
            </a:pPr>
            <a:fld id="{B34F1B2E-C226-4CD1-A937-A976F260F7DB}" type="slidenum">
              <a:rPr lang="fr-FR" altLang="fr-FR" sz="1400"/>
              <a:pPr>
                <a:spcBef>
                  <a:spcPct val="0"/>
                </a:spcBef>
              </a:pPr>
              <a:t>3</a:t>
            </a:fld>
            <a:endParaRPr lang="fr-FR" altLang="fr-FR" sz="1400"/>
          </a:p>
        </p:txBody>
      </p:sp>
    </p:spTree>
    <p:extLst>
      <p:ext uri="{BB962C8B-B14F-4D97-AF65-F5344CB8AC3E}">
        <p14:creationId xmlns:p14="http://schemas.microsoft.com/office/powerpoint/2010/main" val="39577812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smtClean="0"/>
          </a:p>
        </p:txBody>
      </p:sp>
      <p:sp>
        <p:nvSpPr>
          <p:cNvPr id="43012"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0941180C-5D8F-4C14-8034-9C3D00BEC3FE}" type="slidenum">
              <a:rPr lang="fr-FR" altLang="fr-FR" smtClean="0"/>
              <a:pPr/>
              <a:t>13</a:t>
            </a:fld>
            <a:endParaRPr lang="fr-FR" altLang="fr-FR" smtClean="0"/>
          </a:p>
        </p:txBody>
      </p:sp>
    </p:spTree>
    <p:extLst>
      <p:ext uri="{BB962C8B-B14F-4D97-AF65-F5344CB8AC3E}">
        <p14:creationId xmlns:p14="http://schemas.microsoft.com/office/powerpoint/2010/main" val="18560952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smtClean="0"/>
          </a:p>
        </p:txBody>
      </p:sp>
      <p:sp>
        <p:nvSpPr>
          <p:cNvPr id="45060"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F7839424-F499-41BF-A2D6-19D128CDF978}" type="slidenum">
              <a:rPr lang="fr-FR" altLang="fr-FR" smtClean="0"/>
              <a:pPr/>
              <a:t>14</a:t>
            </a:fld>
            <a:endParaRPr lang="fr-FR" altLang="fr-FR" smtClean="0"/>
          </a:p>
        </p:txBody>
      </p:sp>
    </p:spTree>
    <p:extLst>
      <p:ext uri="{BB962C8B-B14F-4D97-AF65-F5344CB8AC3E}">
        <p14:creationId xmlns:p14="http://schemas.microsoft.com/office/powerpoint/2010/main" val="33470311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519142F-C0E9-4843-8A72-A0F44153EDCE}" type="slidenum">
              <a:rPr lang="fr-FR" smtClean="0"/>
              <a:t>15</a:t>
            </a:fld>
            <a:endParaRPr lang="fr-FR"/>
          </a:p>
        </p:txBody>
      </p:sp>
    </p:spTree>
    <p:extLst>
      <p:ext uri="{BB962C8B-B14F-4D97-AF65-F5344CB8AC3E}">
        <p14:creationId xmlns:p14="http://schemas.microsoft.com/office/powerpoint/2010/main" val="10580193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1701F809-C980-41BC-B9FA-A5453C9F2423}" type="datetime1">
              <a:rPr lang="fr-FR" smtClean="0"/>
              <a:t>09/03/2016</a:t>
            </a:fld>
            <a:endParaRPr lang="fr-FR"/>
          </a:p>
        </p:txBody>
      </p:sp>
      <p:sp>
        <p:nvSpPr>
          <p:cNvPr id="5" name="Espace réservé du pied de page 4"/>
          <p:cNvSpPr>
            <a:spLocks noGrp="1"/>
          </p:cNvSpPr>
          <p:nvPr>
            <p:ph type="ftr" sz="quarter" idx="11"/>
          </p:nvPr>
        </p:nvSpPr>
        <p:spPr/>
        <p:txBody>
          <a:bodyPr/>
          <a:lstStyle/>
          <a:p>
            <a:r>
              <a:rPr lang="fr-FR" smtClean="0"/>
              <a:t>Salon AGE 3 Lyon 9 mars 2016</a:t>
            </a:r>
            <a:endParaRPr lang="fr-FR"/>
          </a:p>
        </p:txBody>
      </p:sp>
      <p:sp>
        <p:nvSpPr>
          <p:cNvPr id="6" name="Espace réservé du numéro de diapositive 5"/>
          <p:cNvSpPr>
            <a:spLocks noGrp="1"/>
          </p:cNvSpPr>
          <p:nvPr>
            <p:ph type="sldNum" sz="quarter" idx="12"/>
          </p:nvPr>
        </p:nvSpPr>
        <p:spPr/>
        <p:txBody>
          <a:bodyPr/>
          <a:lstStyle/>
          <a:p>
            <a:fld id="{14C5AC58-062C-44C8-BD77-CAF855D83345}" type="slidenum">
              <a:rPr lang="fr-FR" smtClean="0"/>
              <a:t>‹N°›</a:t>
            </a:fld>
            <a:endParaRPr lang="fr-FR"/>
          </a:p>
        </p:txBody>
      </p:sp>
    </p:spTree>
    <p:extLst>
      <p:ext uri="{BB962C8B-B14F-4D97-AF65-F5344CB8AC3E}">
        <p14:creationId xmlns:p14="http://schemas.microsoft.com/office/powerpoint/2010/main" val="629352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9FB3FAC-6A86-4094-9CBD-7CB9DF88A424}" type="datetime1">
              <a:rPr lang="fr-FR" smtClean="0"/>
              <a:t>09/03/2016</a:t>
            </a:fld>
            <a:endParaRPr lang="fr-FR"/>
          </a:p>
        </p:txBody>
      </p:sp>
      <p:sp>
        <p:nvSpPr>
          <p:cNvPr id="5" name="Espace réservé du pied de page 4"/>
          <p:cNvSpPr>
            <a:spLocks noGrp="1"/>
          </p:cNvSpPr>
          <p:nvPr>
            <p:ph type="ftr" sz="quarter" idx="11"/>
          </p:nvPr>
        </p:nvSpPr>
        <p:spPr/>
        <p:txBody>
          <a:bodyPr/>
          <a:lstStyle/>
          <a:p>
            <a:r>
              <a:rPr lang="fr-FR" smtClean="0"/>
              <a:t>Salon AGE 3 Lyon 9 mars 2016</a:t>
            </a:r>
            <a:endParaRPr lang="fr-FR"/>
          </a:p>
        </p:txBody>
      </p:sp>
      <p:sp>
        <p:nvSpPr>
          <p:cNvPr id="6" name="Espace réservé du numéro de diapositive 5"/>
          <p:cNvSpPr>
            <a:spLocks noGrp="1"/>
          </p:cNvSpPr>
          <p:nvPr>
            <p:ph type="sldNum" sz="quarter" idx="12"/>
          </p:nvPr>
        </p:nvSpPr>
        <p:spPr/>
        <p:txBody>
          <a:bodyPr/>
          <a:lstStyle/>
          <a:p>
            <a:fld id="{14C5AC58-062C-44C8-BD77-CAF855D83345}" type="slidenum">
              <a:rPr lang="fr-FR" smtClean="0"/>
              <a:t>‹N°›</a:t>
            </a:fld>
            <a:endParaRPr lang="fr-FR"/>
          </a:p>
        </p:txBody>
      </p:sp>
    </p:spTree>
    <p:extLst>
      <p:ext uri="{BB962C8B-B14F-4D97-AF65-F5344CB8AC3E}">
        <p14:creationId xmlns:p14="http://schemas.microsoft.com/office/powerpoint/2010/main" val="1417887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5656427-C2DF-45A7-BDBB-960D00ACC1C5}" type="datetime1">
              <a:rPr lang="fr-FR" smtClean="0"/>
              <a:t>09/03/2016</a:t>
            </a:fld>
            <a:endParaRPr lang="fr-FR"/>
          </a:p>
        </p:txBody>
      </p:sp>
      <p:sp>
        <p:nvSpPr>
          <p:cNvPr id="5" name="Espace réservé du pied de page 4"/>
          <p:cNvSpPr>
            <a:spLocks noGrp="1"/>
          </p:cNvSpPr>
          <p:nvPr>
            <p:ph type="ftr" sz="quarter" idx="11"/>
          </p:nvPr>
        </p:nvSpPr>
        <p:spPr/>
        <p:txBody>
          <a:bodyPr/>
          <a:lstStyle/>
          <a:p>
            <a:r>
              <a:rPr lang="fr-FR" smtClean="0"/>
              <a:t>Salon AGE 3 Lyon 9 mars 2016</a:t>
            </a:r>
            <a:endParaRPr lang="fr-FR"/>
          </a:p>
        </p:txBody>
      </p:sp>
      <p:sp>
        <p:nvSpPr>
          <p:cNvPr id="6" name="Espace réservé du numéro de diapositive 5"/>
          <p:cNvSpPr>
            <a:spLocks noGrp="1"/>
          </p:cNvSpPr>
          <p:nvPr>
            <p:ph type="sldNum" sz="quarter" idx="12"/>
          </p:nvPr>
        </p:nvSpPr>
        <p:spPr/>
        <p:txBody>
          <a:bodyPr/>
          <a:lstStyle/>
          <a:p>
            <a:fld id="{14C5AC58-062C-44C8-BD77-CAF855D83345}" type="slidenum">
              <a:rPr lang="fr-FR" smtClean="0"/>
              <a:t>‹N°›</a:t>
            </a:fld>
            <a:endParaRPr lang="fr-FR"/>
          </a:p>
        </p:txBody>
      </p:sp>
    </p:spTree>
    <p:extLst>
      <p:ext uri="{BB962C8B-B14F-4D97-AF65-F5344CB8AC3E}">
        <p14:creationId xmlns:p14="http://schemas.microsoft.com/office/powerpoint/2010/main" val="24701845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D6E171A6-B408-46B6-BE8D-94B69C9B2EA2}" type="datetime1">
              <a:rPr lang="fr-FR" smtClean="0"/>
              <a:t>09/03/2016</a:t>
            </a:fld>
            <a:endParaRPr lang="fr-FR"/>
          </a:p>
        </p:txBody>
      </p:sp>
      <p:sp>
        <p:nvSpPr>
          <p:cNvPr id="5" name="Espace réservé du pied de page 4"/>
          <p:cNvSpPr>
            <a:spLocks noGrp="1"/>
          </p:cNvSpPr>
          <p:nvPr>
            <p:ph type="ftr" sz="quarter" idx="11"/>
          </p:nvPr>
        </p:nvSpPr>
        <p:spPr/>
        <p:txBody>
          <a:bodyPr/>
          <a:lstStyle/>
          <a:p>
            <a:r>
              <a:rPr lang="fr-FR" smtClean="0"/>
              <a:t>Salon AGE 3 Lyon 9 mars 2016</a:t>
            </a:r>
            <a:endParaRPr lang="fr-FR"/>
          </a:p>
        </p:txBody>
      </p:sp>
      <p:sp>
        <p:nvSpPr>
          <p:cNvPr id="6" name="Espace réservé du numéro de diapositive 5"/>
          <p:cNvSpPr>
            <a:spLocks noGrp="1"/>
          </p:cNvSpPr>
          <p:nvPr>
            <p:ph type="sldNum" sz="quarter" idx="12"/>
          </p:nvPr>
        </p:nvSpPr>
        <p:spPr/>
        <p:txBody>
          <a:bodyPr/>
          <a:lstStyle/>
          <a:p>
            <a:fld id="{2C4DBACB-C63C-4559-8556-BB199CA24C93}" type="slidenum">
              <a:rPr lang="fr-FR" smtClean="0"/>
              <a:t>‹N°›</a:t>
            </a:fld>
            <a:endParaRPr lang="fr-FR"/>
          </a:p>
        </p:txBody>
      </p:sp>
    </p:spTree>
    <p:extLst>
      <p:ext uri="{BB962C8B-B14F-4D97-AF65-F5344CB8AC3E}">
        <p14:creationId xmlns:p14="http://schemas.microsoft.com/office/powerpoint/2010/main" val="26455626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52D3C19-45BE-424C-BA57-74EC174FC106}" type="datetime1">
              <a:rPr lang="fr-FR" smtClean="0"/>
              <a:t>09/03/2016</a:t>
            </a:fld>
            <a:endParaRPr lang="fr-FR"/>
          </a:p>
        </p:txBody>
      </p:sp>
      <p:sp>
        <p:nvSpPr>
          <p:cNvPr id="5" name="Espace réservé du pied de page 4"/>
          <p:cNvSpPr>
            <a:spLocks noGrp="1"/>
          </p:cNvSpPr>
          <p:nvPr>
            <p:ph type="ftr" sz="quarter" idx="11"/>
          </p:nvPr>
        </p:nvSpPr>
        <p:spPr/>
        <p:txBody>
          <a:bodyPr/>
          <a:lstStyle/>
          <a:p>
            <a:r>
              <a:rPr lang="fr-FR" smtClean="0"/>
              <a:t>Salon AGE 3 Lyon 9 mars 2016</a:t>
            </a:r>
            <a:endParaRPr lang="fr-FR"/>
          </a:p>
        </p:txBody>
      </p:sp>
      <p:sp>
        <p:nvSpPr>
          <p:cNvPr id="6" name="Espace réservé du numéro de diapositive 5"/>
          <p:cNvSpPr>
            <a:spLocks noGrp="1"/>
          </p:cNvSpPr>
          <p:nvPr>
            <p:ph type="sldNum" sz="quarter" idx="12"/>
          </p:nvPr>
        </p:nvSpPr>
        <p:spPr/>
        <p:txBody>
          <a:bodyPr/>
          <a:lstStyle/>
          <a:p>
            <a:fld id="{2C4DBACB-C63C-4559-8556-BB199CA24C93}" type="slidenum">
              <a:rPr lang="fr-FR" smtClean="0"/>
              <a:t>‹N°›</a:t>
            </a:fld>
            <a:endParaRPr lang="fr-FR"/>
          </a:p>
        </p:txBody>
      </p:sp>
    </p:spTree>
    <p:extLst>
      <p:ext uri="{BB962C8B-B14F-4D97-AF65-F5344CB8AC3E}">
        <p14:creationId xmlns:p14="http://schemas.microsoft.com/office/powerpoint/2010/main" val="24526539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8052CE05-9568-4F74-AE93-30649854DD6C}" type="datetime1">
              <a:rPr lang="fr-FR" smtClean="0"/>
              <a:t>09/03/2016</a:t>
            </a:fld>
            <a:endParaRPr lang="fr-FR"/>
          </a:p>
        </p:txBody>
      </p:sp>
      <p:sp>
        <p:nvSpPr>
          <p:cNvPr id="5" name="Espace réservé du pied de page 4"/>
          <p:cNvSpPr>
            <a:spLocks noGrp="1"/>
          </p:cNvSpPr>
          <p:nvPr>
            <p:ph type="ftr" sz="quarter" idx="11"/>
          </p:nvPr>
        </p:nvSpPr>
        <p:spPr/>
        <p:txBody>
          <a:bodyPr/>
          <a:lstStyle/>
          <a:p>
            <a:r>
              <a:rPr lang="fr-FR" smtClean="0"/>
              <a:t>Salon AGE 3 Lyon 9 mars 2016</a:t>
            </a:r>
            <a:endParaRPr lang="fr-FR"/>
          </a:p>
        </p:txBody>
      </p:sp>
      <p:sp>
        <p:nvSpPr>
          <p:cNvPr id="6" name="Espace réservé du numéro de diapositive 5"/>
          <p:cNvSpPr>
            <a:spLocks noGrp="1"/>
          </p:cNvSpPr>
          <p:nvPr>
            <p:ph type="sldNum" sz="quarter" idx="12"/>
          </p:nvPr>
        </p:nvSpPr>
        <p:spPr/>
        <p:txBody>
          <a:bodyPr/>
          <a:lstStyle/>
          <a:p>
            <a:fld id="{2C4DBACB-C63C-4559-8556-BB199CA24C93}" type="slidenum">
              <a:rPr lang="fr-FR" smtClean="0"/>
              <a:t>‹N°›</a:t>
            </a:fld>
            <a:endParaRPr lang="fr-FR"/>
          </a:p>
        </p:txBody>
      </p:sp>
    </p:spTree>
    <p:extLst>
      <p:ext uri="{BB962C8B-B14F-4D97-AF65-F5344CB8AC3E}">
        <p14:creationId xmlns:p14="http://schemas.microsoft.com/office/powerpoint/2010/main" val="24233514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29C8A1CF-3E6B-4397-8FF1-635E0C7F4C35}" type="datetime1">
              <a:rPr lang="fr-FR" smtClean="0"/>
              <a:t>09/03/2016</a:t>
            </a:fld>
            <a:endParaRPr lang="fr-FR"/>
          </a:p>
        </p:txBody>
      </p:sp>
      <p:sp>
        <p:nvSpPr>
          <p:cNvPr id="6" name="Espace réservé du pied de page 5"/>
          <p:cNvSpPr>
            <a:spLocks noGrp="1"/>
          </p:cNvSpPr>
          <p:nvPr>
            <p:ph type="ftr" sz="quarter" idx="11"/>
          </p:nvPr>
        </p:nvSpPr>
        <p:spPr/>
        <p:txBody>
          <a:bodyPr/>
          <a:lstStyle/>
          <a:p>
            <a:r>
              <a:rPr lang="fr-FR" smtClean="0"/>
              <a:t>Salon AGE 3 Lyon 9 mars 2016</a:t>
            </a:r>
            <a:endParaRPr lang="fr-FR"/>
          </a:p>
        </p:txBody>
      </p:sp>
      <p:sp>
        <p:nvSpPr>
          <p:cNvPr id="7" name="Espace réservé du numéro de diapositive 6"/>
          <p:cNvSpPr>
            <a:spLocks noGrp="1"/>
          </p:cNvSpPr>
          <p:nvPr>
            <p:ph type="sldNum" sz="quarter" idx="12"/>
          </p:nvPr>
        </p:nvSpPr>
        <p:spPr/>
        <p:txBody>
          <a:bodyPr/>
          <a:lstStyle/>
          <a:p>
            <a:fld id="{2C4DBACB-C63C-4559-8556-BB199CA24C93}" type="slidenum">
              <a:rPr lang="fr-FR" smtClean="0"/>
              <a:t>‹N°›</a:t>
            </a:fld>
            <a:endParaRPr lang="fr-FR"/>
          </a:p>
        </p:txBody>
      </p:sp>
    </p:spTree>
    <p:extLst>
      <p:ext uri="{BB962C8B-B14F-4D97-AF65-F5344CB8AC3E}">
        <p14:creationId xmlns:p14="http://schemas.microsoft.com/office/powerpoint/2010/main" val="19363472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541574A2-BADE-44FF-936E-FB14E5E18BF0}" type="datetime1">
              <a:rPr lang="fr-FR" smtClean="0"/>
              <a:t>09/03/2016</a:t>
            </a:fld>
            <a:endParaRPr lang="fr-FR"/>
          </a:p>
        </p:txBody>
      </p:sp>
      <p:sp>
        <p:nvSpPr>
          <p:cNvPr id="8" name="Espace réservé du pied de page 7"/>
          <p:cNvSpPr>
            <a:spLocks noGrp="1"/>
          </p:cNvSpPr>
          <p:nvPr>
            <p:ph type="ftr" sz="quarter" idx="11"/>
          </p:nvPr>
        </p:nvSpPr>
        <p:spPr/>
        <p:txBody>
          <a:bodyPr/>
          <a:lstStyle/>
          <a:p>
            <a:r>
              <a:rPr lang="fr-FR" smtClean="0"/>
              <a:t>Salon AGE 3 Lyon 9 mars 2016</a:t>
            </a:r>
            <a:endParaRPr lang="fr-FR"/>
          </a:p>
        </p:txBody>
      </p:sp>
      <p:sp>
        <p:nvSpPr>
          <p:cNvPr id="9" name="Espace réservé du numéro de diapositive 8"/>
          <p:cNvSpPr>
            <a:spLocks noGrp="1"/>
          </p:cNvSpPr>
          <p:nvPr>
            <p:ph type="sldNum" sz="quarter" idx="12"/>
          </p:nvPr>
        </p:nvSpPr>
        <p:spPr/>
        <p:txBody>
          <a:bodyPr/>
          <a:lstStyle/>
          <a:p>
            <a:fld id="{2C4DBACB-C63C-4559-8556-BB199CA24C93}" type="slidenum">
              <a:rPr lang="fr-FR" smtClean="0"/>
              <a:t>‹N°›</a:t>
            </a:fld>
            <a:endParaRPr lang="fr-FR"/>
          </a:p>
        </p:txBody>
      </p:sp>
    </p:spTree>
    <p:extLst>
      <p:ext uri="{BB962C8B-B14F-4D97-AF65-F5344CB8AC3E}">
        <p14:creationId xmlns:p14="http://schemas.microsoft.com/office/powerpoint/2010/main" val="22969389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FDEDECD3-6681-4294-92FF-256A8ACB982A}" type="datetime1">
              <a:rPr lang="fr-FR" smtClean="0"/>
              <a:t>09/03/2016</a:t>
            </a:fld>
            <a:endParaRPr lang="fr-FR"/>
          </a:p>
        </p:txBody>
      </p:sp>
      <p:sp>
        <p:nvSpPr>
          <p:cNvPr id="4" name="Espace réservé du pied de page 3"/>
          <p:cNvSpPr>
            <a:spLocks noGrp="1"/>
          </p:cNvSpPr>
          <p:nvPr>
            <p:ph type="ftr" sz="quarter" idx="11"/>
          </p:nvPr>
        </p:nvSpPr>
        <p:spPr/>
        <p:txBody>
          <a:bodyPr/>
          <a:lstStyle/>
          <a:p>
            <a:r>
              <a:rPr lang="fr-FR" smtClean="0"/>
              <a:t>Salon AGE 3 Lyon 9 mars 2016</a:t>
            </a:r>
            <a:endParaRPr lang="fr-FR"/>
          </a:p>
        </p:txBody>
      </p:sp>
      <p:sp>
        <p:nvSpPr>
          <p:cNvPr id="5" name="Espace réservé du numéro de diapositive 4"/>
          <p:cNvSpPr>
            <a:spLocks noGrp="1"/>
          </p:cNvSpPr>
          <p:nvPr>
            <p:ph type="sldNum" sz="quarter" idx="12"/>
          </p:nvPr>
        </p:nvSpPr>
        <p:spPr/>
        <p:txBody>
          <a:bodyPr/>
          <a:lstStyle/>
          <a:p>
            <a:fld id="{2C4DBACB-C63C-4559-8556-BB199CA24C93}" type="slidenum">
              <a:rPr lang="fr-FR" smtClean="0"/>
              <a:t>‹N°›</a:t>
            </a:fld>
            <a:endParaRPr lang="fr-FR"/>
          </a:p>
        </p:txBody>
      </p:sp>
    </p:spTree>
    <p:extLst>
      <p:ext uri="{BB962C8B-B14F-4D97-AF65-F5344CB8AC3E}">
        <p14:creationId xmlns:p14="http://schemas.microsoft.com/office/powerpoint/2010/main" val="34225142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7549740-3F38-4CCC-96B7-B75D2C24D87F}" type="datetime1">
              <a:rPr lang="fr-FR" smtClean="0"/>
              <a:t>09/03/2016</a:t>
            </a:fld>
            <a:endParaRPr lang="fr-FR"/>
          </a:p>
        </p:txBody>
      </p:sp>
      <p:sp>
        <p:nvSpPr>
          <p:cNvPr id="3" name="Espace réservé du pied de page 2"/>
          <p:cNvSpPr>
            <a:spLocks noGrp="1"/>
          </p:cNvSpPr>
          <p:nvPr>
            <p:ph type="ftr" sz="quarter" idx="11"/>
          </p:nvPr>
        </p:nvSpPr>
        <p:spPr/>
        <p:txBody>
          <a:bodyPr/>
          <a:lstStyle/>
          <a:p>
            <a:r>
              <a:rPr lang="fr-FR" smtClean="0"/>
              <a:t>Salon AGE 3 Lyon 9 mars 2016</a:t>
            </a:r>
            <a:endParaRPr lang="fr-FR"/>
          </a:p>
        </p:txBody>
      </p:sp>
      <p:sp>
        <p:nvSpPr>
          <p:cNvPr id="4" name="Espace réservé du numéro de diapositive 3"/>
          <p:cNvSpPr>
            <a:spLocks noGrp="1"/>
          </p:cNvSpPr>
          <p:nvPr>
            <p:ph type="sldNum" sz="quarter" idx="12"/>
          </p:nvPr>
        </p:nvSpPr>
        <p:spPr/>
        <p:txBody>
          <a:bodyPr/>
          <a:lstStyle/>
          <a:p>
            <a:fld id="{2C4DBACB-C63C-4559-8556-BB199CA24C93}" type="slidenum">
              <a:rPr lang="fr-FR" smtClean="0"/>
              <a:t>‹N°›</a:t>
            </a:fld>
            <a:endParaRPr lang="fr-FR"/>
          </a:p>
        </p:txBody>
      </p:sp>
    </p:spTree>
    <p:extLst>
      <p:ext uri="{BB962C8B-B14F-4D97-AF65-F5344CB8AC3E}">
        <p14:creationId xmlns:p14="http://schemas.microsoft.com/office/powerpoint/2010/main" val="24456767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F147A15B-61D0-45D8-986B-53077DDE06C0}" type="datetime1">
              <a:rPr lang="fr-FR" smtClean="0"/>
              <a:t>09/03/2016</a:t>
            </a:fld>
            <a:endParaRPr lang="fr-FR"/>
          </a:p>
        </p:txBody>
      </p:sp>
      <p:sp>
        <p:nvSpPr>
          <p:cNvPr id="6" name="Espace réservé du pied de page 5"/>
          <p:cNvSpPr>
            <a:spLocks noGrp="1"/>
          </p:cNvSpPr>
          <p:nvPr>
            <p:ph type="ftr" sz="quarter" idx="11"/>
          </p:nvPr>
        </p:nvSpPr>
        <p:spPr/>
        <p:txBody>
          <a:bodyPr/>
          <a:lstStyle/>
          <a:p>
            <a:r>
              <a:rPr lang="fr-FR" smtClean="0"/>
              <a:t>Salon AGE 3 Lyon 9 mars 2016</a:t>
            </a:r>
            <a:endParaRPr lang="fr-FR"/>
          </a:p>
        </p:txBody>
      </p:sp>
      <p:sp>
        <p:nvSpPr>
          <p:cNvPr id="7" name="Espace réservé du numéro de diapositive 6"/>
          <p:cNvSpPr>
            <a:spLocks noGrp="1"/>
          </p:cNvSpPr>
          <p:nvPr>
            <p:ph type="sldNum" sz="quarter" idx="12"/>
          </p:nvPr>
        </p:nvSpPr>
        <p:spPr/>
        <p:txBody>
          <a:bodyPr/>
          <a:lstStyle/>
          <a:p>
            <a:fld id="{2C4DBACB-C63C-4559-8556-BB199CA24C93}" type="slidenum">
              <a:rPr lang="fr-FR" smtClean="0"/>
              <a:t>‹N°›</a:t>
            </a:fld>
            <a:endParaRPr lang="fr-FR"/>
          </a:p>
        </p:txBody>
      </p:sp>
    </p:spTree>
    <p:extLst>
      <p:ext uri="{BB962C8B-B14F-4D97-AF65-F5344CB8AC3E}">
        <p14:creationId xmlns:p14="http://schemas.microsoft.com/office/powerpoint/2010/main" val="1466591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80808" y="320676"/>
            <a:ext cx="10872992" cy="1157396"/>
          </a:xfrm>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1467C88-7F94-4C5A-95AD-F4602748DA1C}" type="datetime1">
              <a:rPr lang="fr-FR" smtClean="0"/>
              <a:t>09/03/2016</a:t>
            </a:fld>
            <a:endParaRPr lang="fr-FR"/>
          </a:p>
        </p:txBody>
      </p:sp>
      <p:sp>
        <p:nvSpPr>
          <p:cNvPr id="5" name="Espace réservé du pied de page 4"/>
          <p:cNvSpPr>
            <a:spLocks noGrp="1"/>
          </p:cNvSpPr>
          <p:nvPr>
            <p:ph type="ftr" sz="quarter" idx="11"/>
          </p:nvPr>
        </p:nvSpPr>
        <p:spPr/>
        <p:txBody>
          <a:bodyPr/>
          <a:lstStyle/>
          <a:p>
            <a:r>
              <a:rPr lang="fr-FR" smtClean="0"/>
              <a:t>Salon AGE 3 Lyon 9 mars 2016</a:t>
            </a:r>
            <a:endParaRPr lang="fr-FR"/>
          </a:p>
        </p:txBody>
      </p:sp>
      <p:sp>
        <p:nvSpPr>
          <p:cNvPr id="6" name="Espace réservé du numéro de diapositive 5"/>
          <p:cNvSpPr>
            <a:spLocks noGrp="1"/>
          </p:cNvSpPr>
          <p:nvPr>
            <p:ph type="sldNum" sz="quarter" idx="12"/>
          </p:nvPr>
        </p:nvSpPr>
        <p:spPr/>
        <p:txBody>
          <a:bodyPr/>
          <a:lstStyle/>
          <a:p>
            <a:fld id="{14C5AC58-062C-44C8-BD77-CAF855D83345}" type="slidenum">
              <a:rPr lang="fr-FR" smtClean="0"/>
              <a:t>‹N°›</a:t>
            </a:fld>
            <a:endParaRPr lang="fr-FR"/>
          </a:p>
        </p:txBody>
      </p:sp>
    </p:spTree>
    <p:extLst>
      <p:ext uri="{BB962C8B-B14F-4D97-AF65-F5344CB8AC3E}">
        <p14:creationId xmlns:p14="http://schemas.microsoft.com/office/powerpoint/2010/main" val="313949242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9F81A958-602D-40D4-A7D7-59C7B52DA954}" type="datetime1">
              <a:rPr lang="fr-FR" smtClean="0"/>
              <a:t>09/03/2016</a:t>
            </a:fld>
            <a:endParaRPr lang="fr-FR"/>
          </a:p>
        </p:txBody>
      </p:sp>
      <p:sp>
        <p:nvSpPr>
          <p:cNvPr id="6" name="Espace réservé du pied de page 5"/>
          <p:cNvSpPr>
            <a:spLocks noGrp="1"/>
          </p:cNvSpPr>
          <p:nvPr>
            <p:ph type="ftr" sz="quarter" idx="11"/>
          </p:nvPr>
        </p:nvSpPr>
        <p:spPr/>
        <p:txBody>
          <a:bodyPr/>
          <a:lstStyle/>
          <a:p>
            <a:r>
              <a:rPr lang="fr-FR" smtClean="0"/>
              <a:t>Salon AGE 3 Lyon 9 mars 2016</a:t>
            </a:r>
            <a:endParaRPr lang="fr-FR"/>
          </a:p>
        </p:txBody>
      </p:sp>
      <p:sp>
        <p:nvSpPr>
          <p:cNvPr id="7" name="Espace réservé du numéro de diapositive 6"/>
          <p:cNvSpPr>
            <a:spLocks noGrp="1"/>
          </p:cNvSpPr>
          <p:nvPr>
            <p:ph type="sldNum" sz="quarter" idx="12"/>
          </p:nvPr>
        </p:nvSpPr>
        <p:spPr/>
        <p:txBody>
          <a:bodyPr/>
          <a:lstStyle/>
          <a:p>
            <a:fld id="{2C4DBACB-C63C-4559-8556-BB199CA24C93}" type="slidenum">
              <a:rPr lang="fr-FR" smtClean="0"/>
              <a:t>‹N°›</a:t>
            </a:fld>
            <a:endParaRPr lang="fr-FR"/>
          </a:p>
        </p:txBody>
      </p:sp>
    </p:spTree>
    <p:extLst>
      <p:ext uri="{BB962C8B-B14F-4D97-AF65-F5344CB8AC3E}">
        <p14:creationId xmlns:p14="http://schemas.microsoft.com/office/powerpoint/2010/main" val="32460339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AA0DD04-3462-497E-A5C3-54080A8A4F13}" type="datetime1">
              <a:rPr lang="fr-FR" smtClean="0"/>
              <a:t>09/03/2016</a:t>
            </a:fld>
            <a:endParaRPr lang="fr-FR"/>
          </a:p>
        </p:txBody>
      </p:sp>
      <p:sp>
        <p:nvSpPr>
          <p:cNvPr id="5" name="Espace réservé du pied de page 4"/>
          <p:cNvSpPr>
            <a:spLocks noGrp="1"/>
          </p:cNvSpPr>
          <p:nvPr>
            <p:ph type="ftr" sz="quarter" idx="11"/>
          </p:nvPr>
        </p:nvSpPr>
        <p:spPr/>
        <p:txBody>
          <a:bodyPr/>
          <a:lstStyle/>
          <a:p>
            <a:r>
              <a:rPr lang="fr-FR" smtClean="0"/>
              <a:t>Salon AGE 3 Lyon 9 mars 2016</a:t>
            </a:r>
            <a:endParaRPr lang="fr-FR"/>
          </a:p>
        </p:txBody>
      </p:sp>
      <p:sp>
        <p:nvSpPr>
          <p:cNvPr id="6" name="Espace réservé du numéro de diapositive 5"/>
          <p:cNvSpPr>
            <a:spLocks noGrp="1"/>
          </p:cNvSpPr>
          <p:nvPr>
            <p:ph type="sldNum" sz="quarter" idx="12"/>
          </p:nvPr>
        </p:nvSpPr>
        <p:spPr/>
        <p:txBody>
          <a:bodyPr/>
          <a:lstStyle/>
          <a:p>
            <a:fld id="{2C4DBACB-C63C-4559-8556-BB199CA24C93}" type="slidenum">
              <a:rPr lang="fr-FR" smtClean="0"/>
              <a:t>‹N°›</a:t>
            </a:fld>
            <a:endParaRPr lang="fr-FR"/>
          </a:p>
        </p:txBody>
      </p:sp>
    </p:spTree>
    <p:extLst>
      <p:ext uri="{BB962C8B-B14F-4D97-AF65-F5344CB8AC3E}">
        <p14:creationId xmlns:p14="http://schemas.microsoft.com/office/powerpoint/2010/main" val="39599643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9EBA3F3-4ACD-4837-BFF1-6792045C1D53}" type="datetime1">
              <a:rPr lang="fr-FR" smtClean="0"/>
              <a:t>09/03/2016</a:t>
            </a:fld>
            <a:endParaRPr lang="fr-FR"/>
          </a:p>
        </p:txBody>
      </p:sp>
      <p:sp>
        <p:nvSpPr>
          <p:cNvPr id="5" name="Espace réservé du pied de page 4"/>
          <p:cNvSpPr>
            <a:spLocks noGrp="1"/>
          </p:cNvSpPr>
          <p:nvPr>
            <p:ph type="ftr" sz="quarter" idx="11"/>
          </p:nvPr>
        </p:nvSpPr>
        <p:spPr/>
        <p:txBody>
          <a:bodyPr/>
          <a:lstStyle/>
          <a:p>
            <a:r>
              <a:rPr lang="fr-FR" smtClean="0"/>
              <a:t>Salon AGE 3 Lyon 9 mars 2016</a:t>
            </a:r>
            <a:endParaRPr lang="fr-FR"/>
          </a:p>
        </p:txBody>
      </p:sp>
      <p:sp>
        <p:nvSpPr>
          <p:cNvPr id="6" name="Espace réservé du numéro de diapositive 5"/>
          <p:cNvSpPr>
            <a:spLocks noGrp="1"/>
          </p:cNvSpPr>
          <p:nvPr>
            <p:ph type="sldNum" sz="quarter" idx="12"/>
          </p:nvPr>
        </p:nvSpPr>
        <p:spPr/>
        <p:txBody>
          <a:bodyPr/>
          <a:lstStyle/>
          <a:p>
            <a:fld id="{2C4DBACB-C63C-4559-8556-BB199CA24C93}" type="slidenum">
              <a:rPr lang="fr-FR" smtClean="0"/>
              <a:t>‹N°›</a:t>
            </a:fld>
            <a:endParaRPr lang="fr-FR"/>
          </a:p>
        </p:txBody>
      </p:sp>
    </p:spTree>
    <p:extLst>
      <p:ext uri="{BB962C8B-B14F-4D97-AF65-F5344CB8AC3E}">
        <p14:creationId xmlns:p14="http://schemas.microsoft.com/office/powerpoint/2010/main" val="130011561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2F9354FB-BAF5-4A80-B349-2CCD4A254446}" type="datetime1">
              <a:rPr lang="fr-FR" smtClean="0"/>
              <a:t>09/03/2016</a:t>
            </a:fld>
            <a:endParaRPr lang="fr-FR"/>
          </a:p>
        </p:txBody>
      </p:sp>
      <p:sp>
        <p:nvSpPr>
          <p:cNvPr id="5" name="Espace réservé du pied de page 4"/>
          <p:cNvSpPr>
            <a:spLocks noGrp="1"/>
          </p:cNvSpPr>
          <p:nvPr>
            <p:ph type="ftr" sz="quarter" idx="11"/>
          </p:nvPr>
        </p:nvSpPr>
        <p:spPr/>
        <p:txBody>
          <a:bodyPr/>
          <a:lstStyle/>
          <a:p>
            <a:r>
              <a:rPr lang="fr-FR" smtClean="0"/>
              <a:t>Salon AGE 3 Lyon 9 mars 2016</a:t>
            </a:r>
            <a:endParaRPr lang="fr-FR"/>
          </a:p>
        </p:txBody>
      </p:sp>
      <p:sp>
        <p:nvSpPr>
          <p:cNvPr id="6" name="Espace réservé du numéro de diapositive 5"/>
          <p:cNvSpPr>
            <a:spLocks noGrp="1"/>
          </p:cNvSpPr>
          <p:nvPr>
            <p:ph type="sldNum" sz="quarter" idx="12"/>
          </p:nvPr>
        </p:nvSpPr>
        <p:spPr/>
        <p:txBody>
          <a:bodyPr/>
          <a:lstStyle/>
          <a:p>
            <a:fld id="{5A4F54E3-B424-494F-9676-2C991A68A662}" type="slidenum">
              <a:rPr lang="fr-FR" smtClean="0"/>
              <a:t>‹N°›</a:t>
            </a:fld>
            <a:endParaRPr lang="fr-FR"/>
          </a:p>
        </p:txBody>
      </p:sp>
    </p:spTree>
    <p:extLst>
      <p:ext uri="{BB962C8B-B14F-4D97-AF65-F5344CB8AC3E}">
        <p14:creationId xmlns:p14="http://schemas.microsoft.com/office/powerpoint/2010/main" val="231589698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2AB97C2-F3A7-4F39-B59E-18966CF88FB4}" type="datetime1">
              <a:rPr lang="fr-FR" smtClean="0"/>
              <a:t>09/03/2016</a:t>
            </a:fld>
            <a:endParaRPr lang="fr-FR"/>
          </a:p>
        </p:txBody>
      </p:sp>
      <p:sp>
        <p:nvSpPr>
          <p:cNvPr id="5" name="Espace réservé du pied de page 4"/>
          <p:cNvSpPr>
            <a:spLocks noGrp="1"/>
          </p:cNvSpPr>
          <p:nvPr>
            <p:ph type="ftr" sz="quarter" idx="11"/>
          </p:nvPr>
        </p:nvSpPr>
        <p:spPr/>
        <p:txBody>
          <a:bodyPr/>
          <a:lstStyle/>
          <a:p>
            <a:r>
              <a:rPr lang="fr-FR" smtClean="0"/>
              <a:t>Salon AGE 3 Lyon 9 mars 2016</a:t>
            </a:r>
            <a:endParaRPr lang="fr-FR"/>
          </a:p>
        </p:txBody>
      </p:sp>
      <p:sp>
        <p:nvSpPr>
          <p:cNvPr id="6" name="Espace réservé du numéro de diapositive 5"/>
          <p:cNvSpPr>
            <a:spLocks noGrp="1"/>
          </p:cNvSpPr>
          <p:nvPr>
            <p:ph type="sldNum" sz="quarter" idx="12"/>
          </p:nvPr>
        </p:nvSpPr>
        <p:spPr/>
        <p:txBody>
          <a:bodyPr/>
          <a:lstStyle/>
          <a:p>
            <a:fld id="{5A4F54E3-B424-494F-9676-2C991A68A662}" type="slidenum">
              <a:rPr lang="fr-FR" smtClean="0"/>
              <a:t>‹N°›</a:t>
            </a:fld>
            <a:endParaRPr lang="fr-FR"/>
          </a:p>
        </p:txBody>
      </p:sp>
    </p:spTree>
    <p:extLst>
      <p:ext uri="{BB962C8B-B14F-4D97-AF65-F5344CB8AC3E}">
        <p14:creationId xmlns:p14="http://schemas.microsoft.com/office/powerpoint/2010/main" val="105454968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CCACD90E-1F3A-4216-8404-12F87BBC88D6}" type="datetime1">
              <a:rPr lang="fr-FR" smtClean="0"/>
              <a:t>09/03/2016</a:t>
            </a:fld>
            <a:endParaRPr lang="fr-FR"/>
          </a:p>
        </p:txBody>
      </p:sp>
      <p:sp>
        <p:nvSpPr>
          <p:cNvPr id="5" name="Espace réservé du pied de page 4"/>
          <p:cNvSpPr>
            <a:spLocks noGrp="1"/>
          </p:cNvSpPr>
          <p:nvPr>
            <p:ph type="ftr" sz="quarter" idx="11"/>
          </p:nvPr>
        </p:nvSpPr>
        <p:spPr/>
        <p:txBody>
          <a:bodyPr/>
          <a:lstStyle/>
          <a:p>
            <a:r>
              <a:rPr lang="fr-FR" smtClean="0"/>
              <a:t>Salon AGE 3 Lyon 9 mars 2016</a:t>
            </a:r>
            <a:endParaRPr lang="fr-FR"/>
          </a:p>
        </p:txBody>
      </p:sp>
      <p:sp>
        <p:nvSpPr>
          <p:cNvPr id="6" name="Espace réservé du numéro de diapositive 5"/>
          <p:cNvSpPr>
            <a:spLocks noGrp="1"/>
          </p:cNvSpPr>
          <p:nvPr>
            <p:ph type="sldNum" sz="quarter" idx="12"/>
          </p:nvPr>
        </p:nvSpPr>
        <p:spPr/>
        <p:txBody>
          <a:bodyPr/>
          <a:lstStyle/>
          <a:p>
            <a:fld id="{5A4F54E3-B424-494F-9676-2C991A68A662}" type="slidenum">
              <a:rPr lang="fr-FR" smtClean="0"/>
              <a:t>‹N°›</a:t>
            </a:fld>
            <a:endParaRPr lang="fr-FR"/>
          </a:p>
        </p:txBody>
      </p:sp>
    </p:spTree>
    <p:extLst>
      <p:ext uri="{BB962C8B-B14F-4D97-AF65-F5344CB8AC3E}">
        <p14:creationId xmlns:p14="http://schemas.microsoft.com/office/powerpoint/2010/main" val="139011432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289B3235-1B47-44C5-8BF2-0C9A30F929A6}" type="datetime1">
              <a:rPr lang="fr-FR" smtClean="0"/>
              <a:t>09/03/2016</a:t>
            </a:fld>
            <a:endParaRPr lang="fr-FR"/>
          </a:p>
        </p:txBody>
      </p:sp>
      <p:sp>
        <p:nvSpPr>
          <p:cNvPr id="6" name="Espace réservé du pied de page 5"/>
          <p:cNvSpPr>
            <a:spLocks noGrp="1"/>
          </p:cNvSpPr>
          <p:nvPr>
            <p:ph type="ftr" sz="quarter" idx="11"/>
          </p:nvPr>
        </p:nvSpPr>
        <p:spPr/>
        <p:txBody>
          <a:bodyPr/>
          <a:lstStyle/>
          <a:p>
            <a:r>
              <a:rPr lang="fr-FR" smtClean="0"/>
              <a:t>Salon AGE 3 Lyon 9 mars 2016</a:t>
            </a:r>
            <a:endParaRPr lang="fr-FR"/>
          </a:p>
        </p:txBody>
      </p:sp>
      <p:sp>
        <p:nvSpPr>
          <p:cNvPr id="7" name="Espace réservé du numéro de diapositive 6"/>
          <p:cNvSpPr>
            <a:spLocks noGrp="1"/>
          </p:cNvSpPr>
          <p:nvPr>
            <p:ph type="sldNum" sz="quarter" idx="12"/>
          </p:nvPr>
        </p:nvSpPr>
        <p:spPr/>
        <p:txBody>
          <a:bodyPr/>
          <a:lstStyle/>
          <a:p>
            <a:fld id="{5A4F54E3-B424-494F-9676-2C991A68A662}" type="slidenum">
              <a:rPr lang="fr-FR" smtClean="0"/>
              <a:t>‹N°›</a:t>
            </a:fld>
            <a:endParaRPr lang="fr-FR"/>
          </a:p>
        </p:txBody>
      </p:sp>
    </p:spTree>
    <p:extLst>
      <p:ext uri="{BB962C8B-B14F-4D97-AF65-F5344CB8AC3E}">
        <p14:creationId xmlns:p14="http://schemas.microsoft.com/office/powerpoint/2010/main" val="252001223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CB6D9457-BB87-472B-A040-EB7D2B6EBE0D}" type="datetime1">
              <a:rPr lang="fr-FR" smtClean="0"/>
              <a:t>09/03/2016</a:t>
            </a:fld>
            <a:endParaRPr lang="fr-FR"/>
          </a:p>
        </p:txBody>
      </p:sp>
      <p:sp>
        <p:nvSpPr>
          <p:cNvPr id="8" name="Espace réservé du pied de page 7"/>
          <p:cNvSpPr>
            <a:spLocks noGrp="1"/>
          </p:cNvSpPr>
          <p:nvPr>
            <p:ph type="ftr" sz="quarter" idx="11"/>
          </p:nvPr>
        </p:nvSpPr>
        <p:spPr/>
        <p:txBody>
          <a:bodyPr/>
          <a:lstStyle/>
          <a:p>
            <a:r>
              <a:rPr lang="fr-FR" smtClean="0"/>
              <a:t>Salon AGE 3 Lyon 9 mars 2016</a:t>
            </a:r>
            <a:endParaRPr lang="fr-FR"/>
          </a:p>
        </p:txBody>
      </p:sp>
      <p:sp>
        <p:nvSpPr>
          <p:cNvPr id="9" name="Espace réservé du numéro de diapositive 8"/>
          <p:cNvSpPr>
            <a:spLocks noGrp="1"/>
          </p:cNvSpPr>
          <p:nvPr>
            <p:ph type="sldNum" sz="quarter" idx="12"/>
          </p:nvPr>
        </p:nvSpPr>
        <p:spPr/>
        <p:txBody>
          <a:bodyPr/>
          <a:lstStyle/>
          <a:p>
            <a:fld id="{5A4F54E3-B424-494F-9676-2C991A68A662}" type="slidenum">
              <a:rPr lang="fr-FR" smtClean="0"/>
              <a:t>‹N°›</a:t>
            </a:fld>
            <a:endParaRPr lang="fr-FR"/>
          </a:p>
        </p:txBody>
      </p:sp>
    </p:spTree>
    <p:extLst>
      <p:ext uri="{BB962C8B-B14F-4D97-AF65-F5344CB8AC3E}">
        <p14:creationId xmlns:p14="http://schemas.microsoft.com/office/powerpoint/2010/main" val="27022299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65EDDE86-41D3-4E18-8BBB-985A1EB9E5B6}" type="datetime1">
              <a:rPr lang="fr-FR" smtClean="0"/>
              <a:t>09/03/2016</a:t>
            </a:fld>
            <a:endParaRPr lang="fr-FR"/>
          </a:p>
        </p:txBody>
      </p:sp>
      <p:sp>
        <p:nvSpPr>
          <p:cNvPr id="4" name="Espace réservé du pied de page 3"/>
          <p:cNvSpPr>
            <a:spLocks noGrp="1"/>
          </p:cNvSpPr>
          <p:nvPr>
            <p:ph type="ftr" sz="quarter" idx="11"/>
          </p:nvPr>
        </p:nvSpPr>
        <p:spPr/>
        <p:txBody>
          <a:bodyPr/>
          <a:lstStyle/>
          <a:p>
            <a:r>
              <a:rPr lang="fr-FR" smtClean="0"/>
              <a:t>Salon AGE 3 Lyon 9 mars 2016</a:t>
            </a:r>
            <a:endParaRPr lang="fr-FR"/>
          </a:p>
        </p:txBody>
      </p:sp>
      <p:sp>
        <p:nvSpPr>
          <p:cNvPr id="5" name="Espace réservé du numéro de diapositive 4"/>
          <p:cNvSpPr>
            <a:spLocks noGrp="1"/>
          </p:cNvSpPr>
          <p:nvPr>
            <p:ph type="sldNum" sz="quarter" idx="12"/>
          </p:nvPr>
        </p:nvSpPr>
        <p:spPr/>
        <p:txBody>
          <a:bodyPr/>
          <a:lstStyle/>
          <a:p>
            <a:fld id="{5A4F54E3-B424-494F-9676-2C991A68A662}" type="slidenum">
              <a:rPr lang="fr-FR" smtClean="0"/>
              <a:t>‹N°›</a:t>
            </a:fld>
            <a:endParaRPr lang="fr-FR"/>
          </a:p>
        </p:txBody>
      </p:sp>
    </p:spTree>
    <p:extLst>
      <p:ext uri="{BB962C8B-B14F-4D97-AF65-F5344CB8AC3E}">
        <p14:creationId xmlns:p14="http://schemas.microsoft.com/office/powerpoint/2010/main" val="318266484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6A44E10-C07E-445F-A084-1DF1039E9CA0}" type="datetime1">
              <a:rPr lang="fr-FR" smtClean="0"/>
              <a:t>09/03/2016</a:t>
            </a:fld>
            <a:endParaRPr lang="fr-FR"/>
          </a:p>
        </p:txBody>
      </p:sp>
      <p:sp>
        <p:nvSpPr>
          <p:cNvPr id="3" name="Espace réservé du pied de page 2"/>
          <p:cNvSpPr>
            <a:spLocks noGrp="1"/>
          </p:cNvSpPr>
          <p:nvPr>
            <p:ph type="ftr" sz="quarter" idx="11"/>
          </p:nvPr>
        </p:nvSpPr>
        <p:spPr/>
        <p:txBody>
          <a:bodyPr/>
          <a:lstStyle/>
          <a:p>
            <a:r>
              <a:rPr lang="fr-FR" smtClean="0"/>
              <a:t>Salon AGE 3 Lyon 9 mars 2016</a:t>
            </a:r>
            <a:endParaRPr lang="fr-FR"/>
          </a:p>
        </p:txBody>
      </p:sp>
      <p:sp>
        <p:nvSpPr>
          <p:cNvPr id="4" name="Espace réservé du numéro de diapositive 3"/>
          <p:cNvSpPr>
            <a:spLocks noGrp="1"/>
          </p:cNvSpPr>
          <p:nvPr>
            <p:ph type="sldNum" sz="quarter" idx="12"/>
          </p:nvPr>
        </p:nvSpPr>
        <p:spPr/>
        <p:txBody>
          <a:bodyPr/>
          <a:lstStyle/>
          <a:p>
            <a:fld id="{5A4F54E3-B424-494F-9676-2C991A68A662}" type="slidenum">
              <a:rPr lang="fr-FR" smtClean="0"/>
              <a:t>‹N°›</a:t>
            </a:fld>
            <a:endParaRPr lang="fr-FR"/>
          </a:p>
        </p:txBody>
      </p:sp>
    </p:spTree>
    <p:extLst>
      <p:ext uri="{BB962C8B-B14F-4D97-AF65-F5344CB8AC3E}">
        <p14:creationId xmlns:p14="http://schemas.microsoft.com/office/powerpoint/2010/main" val="3218385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FF393690-32AB-4947-B7DB-D730F3C45829}" type="datetime1">
              <a:rPr lang="fr-FR" smtClean="0"/>
              <a:t>09/03/2016</a:t>
            </a:fld>
            <a:endParaRPr lang="fr-FR"/>
          </a:p>
        </p:txBody>
      </p:sp>
      <p:sp>
        <p:nvSpPr>
          <p:cNvPr id="5" name="Espace réservé du pied de page 4"/>
          <p:cNvSpPr>
            <a:spLocks noGrp="1"/>
          </p:cNvSpPr>
          <p:nvPr>
            <p:ph type="ftr" sz="quarter" idx="11"/>
          </p:nvPr>
        </p:nvSpPr>
        <p:spPr/>
        <p:txBody>
          <a:bodyPr/>
          <a:lstStyle/>
          <a:p>
            <a:r>
              <a:rPr lang="fr-FR" smtClean="0"/>
              <a:t>Salon AGE 3 Lyon 9 mars 2016</a:t>
            </a:r>
            <a:endParaRPr lang="fr-FR"/>
          </a:p>
        </p:txBody>
      </p:sp>
      <p:sp>
        <p:nvSpPr>
          <p:cNvPr id="6" name="Espace réservé du numéro de diapositive 5"/>
          <p:cNvSpPr>
            <a:spLocks noGrp="1"/>
          </p:cNvSpPr>
          <p:nvPr>
            <p:ph type="sldNum" sz="quarter" idx="12"/>
          </p:nvPr>
        </p:nvSpPr>
        <p:spPr/>
        <p:txBody>
          <a:bodyPr/>
          <a:lstStyle/>
          <a:p>
            <a:fld id="{14C5AC58-062C-44C8-BD77-CAF855D83345}" type="slidenum">
              <a:rPr lang="fr-FR" smtClean="0"/>
              <a:t>‹N°›</a:t>
            </a:fld>
            <a:endParaRPr lang="fr-FR"/>
          </a:p>
        </p:txBody>
      </p:sp>
    </p:spTree>
    <p:extLst>
      <p:ext uri="{BB962C8B-B14F-4D97-AF65-F5344CB8AC3E}">
        <p14:creationId xmlns:p14="http://schemas.microsoft.com/office/powerpoint/2010/main" val="275689998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69B172D9-2DE8-4B54-9FE9-D3FAFF61C9A5}" type="datetime1">
              <a:rPr lang="fr-FR" smtClean="0"/>
              <a:t>09/03/2016</a:t>
            </a:fld>
            <a:endParaRPr lang="fr-FR"/>
          </a:p>
        </p:txBody>
      </p:sp>
      <p:sp>
        <p:nvSpPr>
          <p:cNvPr id="6" name="Espace réservé du pied de page 5"/>
          <p:cNvSpPr>
            <a:spLocks noGrp="1"/>
          </p:cNvSpPr>
          <p:nvPr>
            <p:ph type="ftr" sz="quarter" idx="11"/>
          </p:nvPr>
        </p:nvSpPr>
        <p:spPr/>
        <p:txBody>
          <a:bodyPr/>
          <a:lstStyle/>
          <a:p>
            <a:r>
              <a:rPr lang="fr-FR" smtClean="0"/>
              <a:t>Salon AGE 3 Lyon 9 mars 2016</a:t>
            </a:r>
            <a:endParaRPr lang="fr-FR"/>
          </a:p>
        </p:txBody>
      </p:sp>
      <p:sp>
        <p:nvSpPr>
          <p:cNvPr id="7" name="Espace réservé du numéro de diapositive 6"/>
          <p:cNvSpPr>
            <a:spLocks noGrp="1"/>
          </p:cNvSpPr>
          <p:nvPr>
            <p:ph type="sldNum" sz="quarter" idx="12"/>
          </p:nvPr>
        </p:nvSpPr>
        <p:spPr/>
        <p:txBody>
          <a:bodyPr/>
          <a:lstStyle/>
          <a:p>
            <a:fld id="{5A4F54E3-B424-494F-9676-2C991A68A662}" type="slidenum">
              <a:rPr lang="fr-FR" smtClean="0"/>
              <a:t>‹N°›</a:t>
            </a:fld>
            <a:endParaRPr lang="fr-FR"/>
          </a:p>
        </p:txBody>
      </p:sp>
    </p:spTree>
    <p:extLst>
      <p:ext uri="{BB962C8B-B14F-4D97-AF65-F5344CB8AC3E}">
        <p14:creationId xmlns:p14="http://schemas.microsoft.com/office/powerpoint/2010/main" val="197232360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F63A730F-8781-40D9-B398-466ACB7F3692}" type="datetime1">
              <a:rPr lang="fr-FR" smtClean="0"/>
              <a:t>09/03/2016</a:t>
            </a:fld>
            <a:endParaRPr lang="fr-FR"/>
          </a:p>
        </p:txBody>
      </p:sp>
      <p:sp>
        <p:nvSpPr>
          <p:cNvPr id="6" name="Espace réservé du pied de page 5"/>
          <p:cNvSpPr>
            <a:spLocks noGrp="1"/>
          </p:cNvSpPr>
          <p:nvPr>
            <p:ph type="ftr" sz="quarter" idx="11"/>
          </p:nvPr>
        </p:nvSpPr>
        <p:spPr/>
        <p:txBody>
          <a:bodyPr/>
          <a:lstStyle/>
          <a:p>
            <a:r>
              <a:rPr lang="fr-FR" smtClean="0"/>
              <a:t>Salon AGE 3 Lyon 9 mars 2016</a:t>
            </a:r>
            <a:endParaRPr lang="fr-FR"/>
          </a:p>
        </p:txBody>
      </p:sp>
      <p:sp>
        <p:nvSpPr>
          <p:cNvPr id="7" name="Espace réservé du numéro de diapositive 6"/>
          <p:cNvSpPr>
            <a:spLocks noGrp="1"/>
          </p:cNvSpPr>
          <p:nvPr>
            <p:ph type="sldNum" sz="quarter" idx="12"/>
          </p:nvPr>
        </p:nvSpPr>
        <p:spPr/>
        <p:txBody>
          <a:bodyPr/>
          <a:lstStyle/>
          <a:p>
            <a:fld id="{5A4F54E3-B424-494F-9676-2C991A68A662}" type="slidenum">
              <a:rPr lang="fr-FR" smtClean="0"/>
              <a:t>‹N°›</a:t>
            </a:fld>
            <a:endParaRPr lang="fr-FR"/>
          </a:p>
        </p:txBody>
      </p:sp>
    </p:spTree>
    <p:extLst>
      <p:ext uri="{BB962C8B-B14F-4D97-AF65-F5344CB8AC3E}">
        <p14:creationId xmlns:p14="http://schemas.microsoft.com/office/powerpoint/2010/main" val="238248954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3BBCBF5-AE53-4331-955A-D681A57E7317}" type="datetime1">
              <a:rPr lang="fr-FR" smtClean="0"/>
              <a:t>09/03/2016</a:t>
            </a:fld>
            <a:endParaRPr lang="fr-FR"/>
          </a:p>
        </p:txBody>
      </p:sp>
      <p:sp>
        <p:nvSpPr>
          <p:cNvPr id="5" name="Espace réservé du pied de page 4"/>
          <p:cNvSpPr>
            <a:spLocks noGrp="1"/>
          </p:cNvSpPr>
          <p:nvPr>
            <p:ph type="ftr" sz="quarter" idx="11"/>
          </p:nvPr>
        </p:nvSpPr>
        <p:spPr/>
        <p:txBody>
          <a:bodyPr/>
          <a:lstStyle/>
          <a:p>
            <a:r>
              <a:rPr lang="fr-FR" smtClean="0"/>
              <a:t>Salon AGE 3 Lyon 9 mars 2016</a:t>
            </a:r>
            <a:endParaRPr lang="fr-FR"/>
          </a:p>
        </p:txBody>
      </p:sp>
      <p:sp>
        <p:nvSpPr>
          <p:cNvPr id="6" name="Espace réservé du numéro de diapositive 5"/>
          <p:cNvSpPr>
            <a:spLocks noGrp="1"/>
          </p:cNvSpPr>
          <p:nvPr>
            <p:ph type="sldNum" sz="quarter" idx="12"/>
          </p:nvPr>
        </p:nvSpPr>
        <p:spPr/>
        <p:txBody>
          <a:bodyPr/>
          <a:lstStyle/>
          <a:p>
            <a:fld id="{5A4F54E3-B424-494F-9676-2C991A68A662}" type="slidenum">
              <a:rPr lang="fr-FR" smtClean="0"/>
              <a:t>‹N°›</a:t>
            </a:fld>
            <a:endParaRPr lang="fr-FR"/>
          </a:p>
        </p:txBody>
      </p:sp>
    </p:spTree>
    <p:extLst>
      <p:ext uri="{BB962C8B-B14F-4D97-AF65-F5344CB8AC3E}">
        <p14:creationId xmlns:p14="http://schemas.microsoft.com/office/powerpoint/2010/main" val="213857357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629EE9F-1E84-4E7A-B0E2-C47DB9F1123A}" type="datetime1">
              <a:rPr lang="fr-FR" smtClean="0"/>
              <a:t>09/03/2016</a:t>
            </a:fld>
            <a:endParaRPr lang="fr-FR"/>
          </a:p>
        </p:txBody>
      </p:sp>
      <p:sp>
        <p:nvSpPr>
          <p:cNvPr id="5" name="Espace réservé du pied de page 4"/>
          <p:cNvSpPr>
            <a:spLocks noGrp="1"/>
          </p:cNvSpPr>
          <p:nvPr>
            <p:ph type="ftr" sz="quarter" idx="11"/>
          </p:nvPr>
        </p:nvSpPr>
        <p:spPr/>
        <p:txBody>
          <a:bodyPr/>
          <a:lstStyle/>
          <a:p>
            <a:r>
              <a:rPr lang="fr-FR" smtClean="0"/>
              <a:t>Salon AGE 3 Lyon 9 mars 2016</a:t>
            </a:r>
            <a:endParaRPr lang="fr-FR"/>
          </a:p>
        </p:txBody>
      </p:sp>
      <p:sp>
        <p:nvSpPr>
          <p:cNvPr id="6" name="Espace réservé du numéro de diapositive 5"/>
          <p:cNvSpPr>
            <a:spLocks noGrp="1"/>
          </p:cNvSpPr>
          <p:nvPr>
            <p:ph type="sldNum" sz="quarter" idx="12"/>
          </p:nvPr>
        </p:nvSpPr>
        <p:spPr/>
        <p:txBody>
          <a:bodyPr/>
          <a:lstStyle/>
          <a:p>
            <a:fld id="{5A4F54E3-B424-494F-9676-2C991A68A662}" type="slidenum">
              <a:rPr lang="fr-FR" smtClean="0"/>
              <a:t>‹N°›</a:t>
            </a:fld>
            <a:endParaRPr lang="fr-FR"/>
          </a:p>
        </p:txBody>
      </p:sp>
    </p:spTree>
    <p:extLst>
      <p:ext uri="{BB962C8B-B14F-4D97-AF65-F5344CB8AC3E}">
        <p14:creationId xmlns:p14="http://schemas.microsoft.com/office/powerpoint/2010/main" val="166670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150B9844-5EFB-49BE-A89D-0CE7B526573C}" type="datetime1">
              <a:rPr lang="fr-FR" smtClean="0"/>
              <a:t>09/03/2016</a:t>
            </a:fld>
            <a:endParaRPr lang="fr-FR"/>
          </a:p>
        </p:txBody>
      </p:sp>
      <p:sp>
        <p:nvSpPr>
          <p:cNvPr id="6" name="Espace réservé du pied de page 5"/>
          <p:cNvSpPr>
            <a:spLocks noGrp="1"/>
          </p:cNvSpPr>
          <p:nvPr>
            <p:ph type="ftr" sz="quarter" idx="11"/>
          </p:nvPr>
        </p:nvSpPr>
        <p:spPr/>
        <p:txBody>
          <a:bodyPr/>
          <a:lstStyle/>
          <a:p>
            <a:r>
              <a:rPr lang="fr-FR" smtClean="0"/>
              <a:t>Salon AGE 3 Lyon 9 mars 2016</a:t>
            </a:r>
            <a:endParaRPr lang="fr-FR"/>
          </a:p>
        </p:txBody>
      </p:sp>
      <p:sp>
        <p:nvSpPr>
          <p:cNvPr id="7" name="Espace réservé du numéro de diapositive 6"/>
          <p:cNvSpPr>
            <a:spLocks noGrp="1"/>
          </p:cNvSpPr>
          <p:nvPr>
            <p:ph type="sldNum" sz="quarter" idx="12"/>
          </p:nvPr>
        </p:nvSpPr>
        <p:spPr/>
        <p:txBody>
          <a:bodyPr/>
          <a:lstStyle/>
          <a:p>
            <a:fld id="{14C5AC58-062C-44C8-BD77-CAF855D83345}" type="slidenum">
              <a:rPr lang="fr-FR" smtClean="0"/>
              <a:t>‹N°›</a:t>
            </a:fld>
            <a:endParaRPr lang="fr-FR"/>
          </a:p>
        </p:txBody>
      </p:sp>
    </p:spTree>
    <p:extLst>
      <p:ext uri="{BB962C8B-B14F-4D97-AF65-F5344CB8AC3E}">
        <p14:creationId xmlns:p14="http://schemas.microsoft.com/office/powerpoint/2010/main" val="1229036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C710BC6F-639D-4192-B9A1-4DB20FA72575}" type="datetime1">
              <a:rPr lang="fr-FR" smtClean="0"/>
              <a:t>09/03/2016</a:t>
            </a:fld>
            <a:endParaRPr lang="fr-FR"/>
          </a:p>
        </p:txBody>
      </p:sp>
      <p:sp>
        <p:nvSpPr>
          <p:cNvPr id="8" name="Espace réservé du pied de page 7"/>
          <p:cNvSpPr>
            <a:spLocks noGrp="1"/>
          </p:cNvSpPr>
          <p:nvPr>
            <p:ph type="ftr" sz="quarter" idx="11"/>
          </p:nvPr>
        </p:nvSpPr>
        <p:spPr/>
        <p:txBody>
          <a:bodyPr/>
          <a:lstStyle/>
          <a:p>
            <a:r>
              <a:rPr lang="fr-FR" smtClean="0"/>
              <a:t>Salon AGE 3 Lyon 9 mars 2016</a:t>
            </a:r>
            <a:endParaRPr lang="fr-FR"/>
          </a:p>
        </p:txBody>
      </p:sp>
      <p:sp>
        <p:nvSpPr>
          <p:cNvPr id="9" name="Espace réservé du numéro de diapositive 8"/>
          <p:cNvSpPr>
            <a:spLocks noGrp="1"/>
          </p:cNvSpPr>
          <p:nvPr>
            <p:ph type="sldNum" sz="quarter" idx="12"/>
          </p:nvPr>
        </p:nvSpPr>
        <p:spPr/>
        <p:txBody>
          <a:bodyPr/>
          <a:lstStyle/>
          <a:p>
            <a:fld id="{14C5AC58-062C-44C8-BD77-CAF855D83345}" type="slidenum">
              <a:rPr lang="fr-FR" smtClean="0"/>
              <a:t>‹N°›</a:t>
            </a:fld>
            <a:endParaRPr lang="fr-FR"/>
          </a:p>
        </p:txBody>
      </p:sp>
    </p:spTree>
    <p:extLst>
      <p:ext uri="{BB962C8B-B14F-4D97-AF65-F5344CB8AC3E}">
        <p14:creationId xmlns:p14="http://schemas.microsoft.com/office/powerpoint/2010/main" val="4201768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4F7A1789-CA06-4DD7-9CC9-B391FEC4A52A}" type="datetime1">
              <a:rPr lang="fr-FR" smtClean="0"/>
              <a:t>09/03/2016</a:t>
            </a:fld>
            <a:endParaRPr lang="fr-FR"/>
          </a:p>
        </p:txBody>
      </p:sp>
      <p:sp>
        <p:nvSpPr>
          <p:cNvPr id="4" name="Espace réservé du pied de page 3"/>
          <p:cNvSpPr>
            <a:spLocks noGrp="1"/>
          </p:cNvSpPr>
          <p:nvPr>
            <p:ph type="ftr" sz="quarter" idx="11"/>
          </p:nvPr>
        </p:nvSpPr>
        <p:spPr/>
        <p:txBody>
          <a:bodyPr/>
          <a:lstStyle/>
          <a:p>
            <a:r>
              <a:rPr lang="fr-FR" smtClean="0"/>
              <a:t>Salon AGE 3 Lyon 9 mars 2016</a:t>
            </a:r>
            <a:endParaRPr lang="fr-FR"/>
          </a:p>
        </p:txBody>
      </p:sp>
      <p:sp>
        <p:nvSpPr>
          <p:cNvPr id="5" name="Espace réservé du numéro de diapositive 4"/>
          <p:cNvSpPr>
            <a:spLocks noGrp="1"/>
          </p:cNvSpPr>
          <p:nvPr>
            <p:ph type="sldNum" sz="quarter" idx="12"/>
          </p:nvPr>
        </p:nvSpPr>
        <p:spPr/>
        <p:txBody>
          <a:bodyPr/>
          <a:lstStyle/>
          <a:p>
            <a:fld id="{14C5AC58-062C-44C8-BD77-CAF855D83345}" type="slidenum">
              <a:rPr lang="fr-FR" smtClean="0"/>
              <a:t>‹N°›</a:t>
            </a:fld>
            <a:endParaRPr lang="fr-FR"/>
          </a:p>
        </p:txBody>
      </p:sp>
    </p:spTree>
    <p:extLst>
      <p:ext uri="{BB962C8B-B14F-4D97-AF65-F5344CB8AC3E}">
        <p14:creationId xmlns:p14="http://schemas.microsoft.com/office/powerpoint/2010/main" val="3688256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940A774-A091-43F7-A2F1-5F1E8281D399}" type="datetime1">
              <a:rPr lang="fr-FR" smtClean="0"/>
              <a:t>09/03/2016</a:t>
            </a:fld>
            <a:endParaRPr lang="fr-FR"/>
          </a:p>
        </p:txBody>
      </p:sp>
      <p:sp>
        <p:nvSpPr>
          <p:cNvPr id="3" name="Espace réservé du pied de page 2"/>
          <p:cNvSpPr>
            <a:spLocks noGrp="1"/>
          </p:cNvSpPr>
          <p:nvPr>
            <p:ph type="ftr" sz="quarter" idx="11"/>
          </p:nvPr>
        </p:nvSpPr>
        <p:spPr/>
        <p:txBody>
          <a:bodyPr/>
          <a:lstStyle/>
          <a:p>
            <a:r>
              <a:rPr lang="fr-FR" smtClean="0"/>
              <a:t>Salon AGE 3 Lyon 9 mars 2016</a:t>
            </a:r>
            <a:endParaRPr lang="fr-FR"/>
          </a:p>
        </p:txBody>
      </p:sp>
      <p:sp>
        <p:nvSpPr>
          <p:cNvPr id="4" name="Espace réservé du numéro de diapositive 3"/>
          <p:cNvSpPr>
            <a:spLocks noGrp="1"/>
          </p:cNvSpPr>
          <p:nvPr>
            <p:ph type="sldNum" sz="quarter" idx="12"/>
          </p:nvPr>
        </p:nvSpPr>
        <p:spPr/>
        <p:txBody>
          <a:bodyPr/>
          <a:lstStyle/>
          <a:p>
            <a:fld id="{14C5AC58-062C-44C8-BD77-CAF855D83345}" type="slidenum">
              <a:rPr lang="fr-FR" smtClean="0"/>
              <a:t>‹N°›</a:t>
            </a:fld>
            <a:endParaRPr lang="fr-FR"/>
          </a:p>
        </p:txBody>
      </p:sp>
    </p:spTree>
    <p:extLst>
      <p:ext uri="{BB962C8B-B14F-4D97-AF65-F5344CB8AC3E}">
        <p14:creationId xmlns:p14="http://schemas.microsoft.com/office/powerpoint/2010/main" val="3682306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FD449344-3B61-4648-BF17-0667D05E033F}" type="datetime1">
              <a:rPr lang="fr-FR" smtClean="0"/>
              <a:t>09/03/2016</a:t>
            </a:fld>
            <a:endParaRPr lang="fr-FR"/>
          </a:p>
        </p:txBody>
      </p:sp>
      <p:sp>
        <p:nvSpPr>
          <p:cNvPr id="6" name="Espace réservé du pied de page 5"/>
          <p:cNvSpPr>
            <a:spLocks noGrp="1"/>
          </p:cNvSpPr>
          <p:nvPr>
            <p:ph type="ftr" sz="quarter" idx="11"/>
          </p:nvPr>
        </p:nvSpPr>
        <p:spPr/>
        <p:txBody>
          <a:bodyPr/>
          <a:lstStyle/>
          <a:p>
            <a:r>
              <a:rPr lang="fr-FR" smtClean="0"/>
              <a:t>Salon AGE 3 Lyon 9 mars 2016</a:t>
            </a:r>
            <a:endParaRPr lang="fr-FR"/>
          </a:p>
        </p:txBody>
      </p:sp>
      <p:sp>
        <p:nvSpPr>
          <p:cNvPr id="7" name="Espace réservé du numéro de diapositive 6"/>
          <p:cNvSpPr>
            <a:spLocks noGrp="1"/>
          </p:cNvSpPr>
          <p:nvPr>
            <p:ph type="sldNum" sz="quarter" idx="12"/>
          </p:nvPr>
        </p:nvSpPr>
        <p:spPr/>
        <p:txBody>
          <a:bodyPr/>
          <a:lstStyle/>
          <a:p>
            <a:fld id="{14C5AC58-062C-44C8-BD77-CAF855D83345}" type="slidenum">
              <a:rPr lang="fr-FR" smtClean="0"/>
              <a:t>‹N°›</a:t>
            </a:fld>
            <a:endParaRPr lang="fr-FR"/>
          </a:p>
        </p:txBody>
      </p:sp>
    </p:spTree>
    <p:extLst>
      <p:ext uri="{BB962C8B-B14F-4D97-AF65-F5344CB8AC3E}">
        <p14:creationId xmlns:p14="http://schemas.microsoft.com/office/powerpoint/2010/main" val="461103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F4C27AB6-0453-48AC-9173-BD1C8A800785}" type="datetime1">
              <a:rPr lang="fr-FR" smtClean="0"/>
              <a:t>09/03/2016</a:t>
            </a:fld>
            <a:endParaRPr lang="fr-FR"/>
          </a:p>
        </p:txBody>
      </p:sp>
      <p:sp>
        <p:nvSpPr>
          <p:cNvPr id="6" name="Espace réservé du pied de page 5"/>
          <p:cNvSpPr>
            <a:spLocks noGrp="1"/>
          </p:cNvSpPr>
          <p:nvPr>
            <p:ph type="ftr" sz="quarter" idx="11"/>
          </p:nvPr>
        </p:nvSpPr>
        <p:spPr/>
        <p:txBody>
          <a:bodyPr/>
          <a:lstStyle/>
          <a:p>
            <a:r>
              <a:rPr lang="fr-FR" smtClean="0"/>
              <a:t>Salon AGE 3 Lyon 9 mars 2016</a:t>
            </a:r>
            <a:endParaRPr lang="fr-FR"/>
          </a:p>
        </p:txBody>
      </p:sp>
      <p:sp>
        <p:nvSpPr>
          <p:cNvPr id="7" name="Espace réservé du numéro de diapositive 6"/>
          <p:cNvSpPr>
            <a:spLocks noGrp="1"/>
          </p:cNvSpPr>
          <p:nvPr>
            <p:ph type="sldNum" sz="quarter" idx="12"/>
          </p:nvPr>
        </p:nvSpPr>
        <p:spPr/>
        <p:txBody>
          <a:bodyPr/>
          <a:lstStyle/>
          <a:p>
            <a:fld id="{14C5AC58-062C-44C8-BD77-CAF855D83345}" type="slidenum">
              <a:rPr lang="fr-FR" smtClean="0"/>
              <a:t>‹N°›</a:t>
            </a:fld>
            <a:endParaRPr lang="fr-FR"/>
          </a:p>
        </p:txBody>
      </p:sp>
    </p:spTree>
    <p:extLst>
      <p:ext uri="{BB962C8B-B14F-4D97-AF65-F5344CB8AC3E}">
        <p14:creationId xmlns:p14="http://schemas.microsoft.com/office/powerpoint/2010/main" val="3688496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1307526" y="686593"/>
            <a:ext cx="10515600" cy="1325563"/>
          </a:xfrm>
          <a:prstGeom prst="rect">
            <a:avLst/>
          </a:prstGeom>
        </p:spPr>
        <p:txBody>
          <a:bodyPr vert="horz" lIns="91440" tIns="45720" rIns="91440" bIns="45720" rtlCol="0" anchor="ctr">
            <a:normAutofit/>
          </a:bodyPr>
          <a:lstStyle/>
          <a:p>
            <a:r>
              <a:rPr lang="fr-FR" dirty="0" smtClean="0"/>
              <a:t>Modifiez le style du titre</a:t>
            </a:r>
            <a:endParaRPr lang="fr-FR" dirty="0"/>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5EFE55-8B8F-46C9-8B1D-34516A00549B}" type="datetime1">
              <a:rPr lang="fr-FR" smtClean="0"/>
              <a:t>09/03/2016</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Salon AGE 3 Lyon 9 mars 2016</a:t>
            </a:r>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C5AC58-062C-44C8-BD77-CAF855D83345}" type="slidenum">
              <a:rPr lang="fr-FR" smtClean="0"/>
              <a:t>‹N°›</a:t>
            </a:fld>
            <a:endParaRPr lang="fr-FR"/>
          </a:p>
        </p:txBody>
      </p:sp>
      <p:pic>
        <p:nvPicPr>
          <p:cNvPr id="1026" name="Image 1" descr="pfP-70ans"/>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474089" y="326231"/>
            <a:ext cx="2181225" cy="113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739827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D8F2F0-2CC0-4386-90F3-31D6BD231AA2}" type="datetime1">
              <a:rPr lang="fr-FR" smtClean="0"/>
              <a:t>09/03/2016</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Salon AGE 3 Lyon 9 mars 2016</a:t>
            </a:r>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4DBACB-C63C-4559-8556-BB199CA24C93}" type="slidenum">
              <a:rPr lang="fr-FR" smtClean="0"/>
              <a:t>‹N°›</a:t>
            </a:fld>
            <a:endParaRPr lang="fr-FR"/>
          </a:p>
        </p:txBody>
      </p:sp>
    </p:spTree>
    <p:extLst>
      <p:ext uri="{BB962C8B-B14F-4D97-AF65-F5344CB8AC3E}">
        <p14:creationId xmlns:p14="http://schemas.microsoft.com/office/powerpoint/2010/main" val="14633745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D1D6C1-1428-43D8-9B09-A4EA606B921C}" type="datetime1">
              <a:rPr lang="fr-FR" smtClean="0"/>
              <a:t>09/03/2016</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Salon AGE 3 Lyon 9 mars 2016</a:t>
            </a:r>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4F54E3-B424-494F-9676-2C991A68A662}" type="slidenum">
              <a:rPr lang="fr-FR" smtClean="0"/>
              <a:t>‹N°›</a:t>
            </a:fld>
            <a:endParaRPr lang="fr-FR"/>
          </a:p>
        </p:txBody>
      </p:sp>
    </p:spTree>
    <p:extLst>
      <p:ext uri="{BB962C8B-B14F-4D97-AF65-F5344CB8AC3E}">
        <p14:creationId xmlns:p14="http://schemas.microsoft.com/office/powerpoint/2010/main" val="27027822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comments" Target="../comments/commen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smtClean="0"/>
              <a:t>Isolement solitude </a:t>
            </a:r>
            <a:br>
              <a:rPr lang="fr-FR" dirty="0" smtClean="0"/>
            </a:br>
            <a:r>
              <a:rPr lang="fr-FR" dirty="0" smtClean="0"/>
              <a:t>l’engagement fraternel et citoyen</a:t>
            </a:r>
            <a:endParaRPr lang="fr-FR" dirty="0"/>
          </a:p>
        </p:txBody>
      </p:sp>
      <p:sp>
        <p:nvSpPr>
          <p:cNvPr id="6" name="Sous-titre 5"/>
          <p:cNvSpPr>
            <a:spLocks noGrp="1"/>
          </p:cNvSpPr>
          <p:nvPr>
            <p:ph type="subTitle" idx="1"/>
          </p:nvPr>
        </p:nvSpPr>
        <p:spPr/>
        <p:txBody>
          <a:bodyPr/>
          <a:lstStyle/>
          <a:p>
            <a:r>
              <a:rPr lang="fr-FR" dirty="0" smtClean="0"/>
              <a:t>Alain Villez</a:t>
            </a:r>
          </a:p>
          <a:p>
            <a:r>
              <a:rPr lang="fr-FR" dirty="0" smtClean="0"/>
              <a:t>Président Association «  les petits frères des Pauvres »</a:t>
            </a:r>
            <a:endParaRPr lang="fr-FR" dirty="0"/>
          </a:p>
        </p:txBody>
      </p:sp>
      <p:sp>
        <p:nvSpPr>
          <p:cNvPr id="4" name="Espace réservé du pied de page 3"/>
          <p:cNvSpPr>
            <a:spLocks noGrp="1"/>
          </p:cNvSpPr>
          <p:nvPr>
            <p:ph type="ftr" sz="quarter" idx="11"/>
          </p:nvPr>
        </p:nvSpPr>
        <p:spPr/>
        <p:txBody>
          <a:bodyPr/>
          <a:lstStyle/>
          <a:p>
            <a:r>
              <a:rPr lang="fr-FR" dirty="0" smtClean="0"/>
              <a:t>Salon AGE 3 Lyon 9 mars 2016</a:t>
            </a:r>
            <a:endParaRPr lang="fr-FR" dirty="0"/>
          </a:p>
        </p:txBody>
      </p:sp>
      <p:sp>
        <p:nvSpPr>
          <p:cNvPr id="5" name="Espace réservé du numéro de diapositive 4"/>
          <p:cNvSpPr>
            <a:spLocks noGrp="1"/>
          </p:cNvSpPr>
          <p:nvPr>
            <p:ph type="sldNum" sz="quarter" idx="12"/>
          </p:nvPr>
        </p:nvSpPr>
        <p:spPr/>
        <p:txBody>
          <a:bodyPr/>
          <a:lstStyle/>
          <a:p>
            <a:fld id="{14C5AC58-062C-44C8-BD77-CAF855D83345}" type="slidenum">
              <a:rPr lang="fr-FR" smtClean="0"/>
              <a:t>1</a:t>
            </a:fld>
            <a:endParaRPr lang="fr-FR" dirty="0"/>
          </a:p>
        </p:txBody>
      </p:sp>
    </p:spTree>
    <p:extLst>
      <p:ext uri="{BB962C8B-B14F-4D97-AF65-F5344CB8AC3E}">
        <p14:creationId xmlns:p14="http://schemas.microsoft.com/office/powerpoint/2010/main" val="37207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716904" y="307976"/>
            <a:ext cx="9221096" cy="1157396"/>
          </a:xfrm>
        </p:spPr>
        <p:txBody>
          <a:bodyPr>
            <a:normAutofit/>
          </a:bodyPr>
          <a:lstStyle/>
          <a:p>
            <a:r>
              <a:rPr lang="fr-FR" dirty="0" smtClean="0"/>
              <a:t>Isolement solitude et grand âge </a:t>
            </a:r>
            <a:endParaRPr lang="fr-FR" dirty="0"/>
          </a:p>
        </p:txBody>
      </p:sp>
      <p:sp>
        <p:nvSpPr>
          <p:cNvPr id="3" name="Espace réservé du contenu 2"/>
          <p:cNvSpPr>
            <a:spLocks noGrp="1"/>
          </p:cNvSpPr>
          <p:nvPr>
            <p:ph idx="1"/>
          </p:nvPr>
        </p:nvSpPr>
        <p:spPr/>
        <p:txBody>
          <a:bodyPr/>
          <a:lstStyle/>
          <a:p>
            <a:r>
              <a:rPr lang="fr-FR" dirty="0" smtClean="0"/>
              <a:t>La solitude est  souvent au rendez vous de  la  « déprise », ce processus de réaménagement de l’existence qui accompagne le vieillissement.</a:t>
            </a:r>
          </a:p>
          <a:p>
            <a:r>
              <a:rPr lang="fr-FR" dirty="0" smtClean="0"/>
              <a:t>Le parcours de vie et le vieillissement génère des  ruptures plus ou moins bien compensés par</a:t>
            </a:r>
          </a:p>
          <a:p>
            <a:pPr lvl="1"/>
            <a:r>
              <a:rPr lang="fr-FR" dirty="0" smtClean="0"/>
              <a:t> l’existence d’un entourage, famille, amis, voisins,</a:t>
            </a:r>
          </a:p>
          <a:p>
            <a:pPr lvl="1"/>
            <a:r>
              <a:rPr lang="fr-FR" dirty="0" smtClean="0"/>
              <a:t> l’environnement, l’habitat. Le confinement à domicile à l’origine des plus grandes solitudes</a:t>
            </a:r>
            <a:endParaRPr lang="fr-FR" dirty="0"/>
          </a:p>
        </p:txBody>
      </p:sp>
      <p:sp>
        <p:nvSpPr>
          <p:cNvPr id="4" name="Espace réservé du pied de page 3"/>
          <p:cNvSpPr>
            <a:spLocks noGrp="1"/>
          </p:cNvSpPr>
          <p:nvPr>
            <p:ph type="ftr" sz="quarter" idx="11"/>
          </p:nvPr>
        </p:nvSpPr>
        <p:spPr/>
        <p:txBody>
          <a:bodyPr/>
          <a:lstStyle/>
          <a:p>
            <a:r>
              <a:rPr lang="fr-FR" dirty="0" smtClean="0"/>
              <a:t>Salon AGE 3 Lyon 9 mars 2016</a:t>
            </a:r>
            <a:endParaRPr lang="fr-FR" dirty="0"/>
          </a:p>
        </p:txBody>
      </p:sp>
      <p:sp>
        <p:nvSpPr>
          <p:cNvPr id="5" name="Espace réservé du numéro de diapositive 4"/>
          <p:cNvSpPr>
            <a:spLocks noGrp="1"/>
          </p:cNvSpPr>
          <p:nvPr>
            <p:ph type="sldNum" sz="quarter" idx="12"/>
          </p:nvPr>
        </p:nvSpPr>
        <p:spPr/>
        <p:txBody>
          <a:bodyPr/>
          <a:lstStyle/>
          <a:p>
            <a:fld id="{14C5AC58-062C-44C8-BD77-CAF855D83345}" type="slidenum">
              <a:rPr lang="fr-FR" smtClean="0"/>
              <a:t>10</a:t>
            </a:fld>
            <a:endParaRPr lang="fr-FR" dirty="0"/>
          </a:p>
        </p:txBody>
      </p:sp>
    </p:spTree>
    <p:extLst>
      <p:ext uri="{BB962C8B-B14F-4D97-AF65-F5344CB8AC3E}">
        <p14:creationId xmlns:p14="http://schemas.microsoft.com/office/powerpoint/2010/main" val="130234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716904" y="320676"/>
            <a:ext cx="10872992" cy="1157396"/>
          </a:xfrm>
        </p:spPr>
        <p:txBody>
          <a:bodyPr>
            <a:normAutofit fontScale="90000"/>
          </a:bodyPr>
          <a:lstStyle/>
          <a:p>
            <a:r>
              <a:rPr lang="fr-FR" dirty="0" smtClean="0"/>
              <a:t>L’engagement bénévole remède </a:t>
            </a:r>
            <a:br>
              <a:rPr lang="fr-FR" dirty="0" smtClean="0"/>
            </a:br>
            <a:r>
              <a:rPr lang="fr-FR" dirty="0" smtClean="0"/>
              <a:t>à l’isolement et la solitude</a:t>
            </a:r>
            <a:endParaRPr lang="fr-FR" dirty="0"/>
          </a:p>
        </p:txBody>
      </p:sp>
      <p:sp>
        <p:nvSpPr>
          <p:cNvPr id="3" name="Espace réservé du contenu 2"/>
          <p:cNvSpPr>
            <a:spLocks noGrp="1"/>
          </p:cNvSpPr>
          <p:nvPr>
            <p:ph idx="1"/>
          </p:nvPr>
        </p:nvSpPr>
        <p:spPr/>
        <p:txBody>
          <a:bodyPr>
            <a:normAutofit fontScale="92500"/>
          </a:bodyPr>
          <a:lstStyle/>
          <a:p>
            <a:r>
              <a:rPr lang="fr-FR" dirty="0" smtClean="0"/>
              <a:t>Le remède à la solitude nécessite la mobilisation de réponses en terme de :</a:t>
            </a:r>
          </a:p>
          <a:p>
            <a:pPr lvl="1"/>
            <a:r>
              <a:rPr lang="fr-FR" dirty="0" smtClean="0"/>
              <a:t>Consolidation des relations et solidarités familiales</a:t>
            </a:r>
          </a:p>
          <a:p>
            <a:pPr lvl="1"/>
            <a:r>
              <a:rPr lang="fr-FR" dirty="0" smtClean="0"/>
              <a:t>D’espace de vie sociale, de services professionnalisés </a:t>
            </a:r>
          </a:p>
          <a:p>
            <a:pPr lvl="1"/>
            <a:r>
              <a:rPr lang="fr-FR" dirty="0" smtClean="0"/>
              <a:t>De valorisation des  solidarités de proximité (voisinage)</a:t>
            </a:r>
          </a:p>
          <a:p>
            <a:pPr lvl="1"/>
            <a:r>
              <a:rPr lang="fr-FR" dirty="0" smtClean="0"/>
              <a:t>De développement de réseau de </a:t>
            </a:r>
            <a:r>
              <a:rPr lang="fr-FR" dirty="0"/>
              <a:t>b</a:t>
            </a:r>
            <a:r>
              <a:rPr lang="fr-FR" dirty="0" smtClean="0"/>
              <a:t>énévoles</a:t>
            </a:r>
          </a:p>
          <a:p>
            <a:pPr lvl="1"/>
            <a:endParaRPr lang="fr-FR" dirty="0" smtClean="0"/>
          </a:p>
          <a:p>
            <a:r>
              <a:rPr lang="fr-FR" dirty="0" smtClean="0"/>
              <a:t>L’intervention de bénévoles engagés dans une démarche citoyenne génère chez la personne:</a:t>
            </a:r>
          </a:p>
          <a:p>
            <a:pPr lvl="1"/>
            <a:r>
              <a:rPr lang="fr-FR" dirty="0" smtClean="0"/>
              <a:t>  le sentiment d’être reconnu pour elle même dans le cadre d’une relation non professionnelle</a:t>
            </a:r>
          </a:p>
          <a:p>
            <a:pPr lvl="1"/>
            <a:r>
              <a:rPr lang="fr-FR" dirty="0" smtClean="0"/>
              <a:t> permet de l’inscrire pleinement dans le « vivre ensemble ».</a:t>
            </a:r>
            <a:endParaRPr lang="fr-FR" dirty="0"/>
          </a:p>
        </p:txBody>
      </p:sp>
      <p:sp>
        <p:nvSpPr>
          <p:cNvPr id="4" name="Espace réservé du pied de page 3"/>
          <p:cNvSpPr>
            <a:spLocks noGrp="1"/>
          </p:cNvSpPr>
          <p:nvPr>
            <p:ph type="ftr" sz="quarter" idx="11"/>
          </p:nvPr>
        </p:nvSpPr>
        <p:spPr/>
        <p:txBody>
          <a:bodyPr/>
          <a:lstStyle/>
          <a:p>
            <a:r>
              <a:rPr lang="fr-FR" dirty="0" smtClean="0"/>
              <a:t>Salon AGE 3 Lyon 9 mars 2016</a:t>
            </a:r>
            <a:endParaRPr lang="fr-FR" dirty="0"/>
          </a:p>
        </p:txBody>
      </p:sp>
      <p:sp>
        <p:nvSpPr>
          <p:cNvPr id="5" name="Espace réservé du numéro de diapositive 4"/>
          <p:cNvSpPr>
            <a:spLocks noGrp="1"/>
          </p:cNvSpPr>
          <p:nvPr>
            <p:ph type="sldNum" sz="quarter" idx="12"/>
          </p:nvPr>
        </p:nvSpPr>
        <p:spPr/>
        <p:txBody>
          <a:bodyPr/>
          <a:lstStyle/>
          <a:p>
            <a:fld id="{14C5AC58-062C-44C8-BD77-CAF855D83345}" type="slidenum">
              <a:rPr lang="fr-FR" smtClean="0"/>
              <a:t>11</a:t>
            </a:fld>
            <a:endParaRPr lang="fr-FR" dirty="0"/>
          </a:p>
        </p:txBody>
      </p:sp>
    </p:spTree>
    <p:extLst>
      <p:ext uri="{BB962C8B-B14F-4D97-AF65-F5344CB8AC3E}">
        <p14:creationId xmlns:p14="http://schemas.microsoft.com/office/powerpoint/2010/main" val="27358711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654300" y="320676"/>
            <a:ext cx="8699500" cy="1157396"/>
          </a:xfrm>
        </p:spPr>
        <p:txBody>
          <a:bodyPr>
            <a:normAutofit fontScale="90000"/>
          </a:bodyPr>
          <a:lstStyle/>
          <a:p>
            <a:r>
              <a:rPr lang="fr-FR" dirty="0" smtClean="0"/>
              <a:t>Canicule été 2003 La prise de conscience!</a:t>
            </a:r>
            <a:endParaRPr lang="fr-FR" dirty="0"/>
          </a:p>
        </p:txBody>
      </p:sp>
      <p:sp>
        <p:nvSpPr>
          <p:cNvPr id="3" name="Espace réservé du contenu 2"/>
          <p:cNvSpPr>
            <a:spLocks noGrp="1"/>
          </p:cNvSpPr>
          <p:nvPr>
            <p:ph idx="1"/>
          </p:nvPr>
        </p:nvSpPr>
        <p:spPr/>
        <p:txBody>
          <a:bodyPr>
            <a:normAutofit lnSpcReduction="10000"/>
          </a:bodyPr>
          <a:lstStyle/>
          <a:p>
            <a:r>
              <a:rPr lang="fr-FR" dirty="0" smtClean="0"/>
              <a:t>La Canicule de 2003 et ses 15 000 victimes  fait prendre conscience à la population de l’existence de ces « invisibles, de ces emmurés vivants » que peuvent être les personnes âgées isolées.</a:t>
            </a:r>
          </a:p>
          <a:p>
            <a:r>
              <a:rPr lang="fr-FR" dirty="0"/>
              <a:t>La mobilisation militante et l’engagement </a:t>
            </a:r>
            <a:r>
              <a:rPr lang="fr-FR" dirty="0" smtClean="0"/>
              <a:t>bénévole (historique pour des associations comme les petits frères des pauvres) la réponse la plus immédiate.</a:t>
            </a:r>
          </a:p>
          <a:p>
            <a:r>
              <a:rPr lang="fr-FR" dirty="0" smtClean="0"/>
              <a:t>Constitution du collectif combattre la solitude des personnes âgées  à partir de cette prise de conscience dans le but de faire reconnaitre la lutte contre l’isolement et la solitude comme priorité des politiques publiques. </a:t>
            </a:r>
          </a:p>
          <a:p>
            <a:r>
              <a:rPr lang="fr-FR" dirty="0" smtClean="0"/>
              <a:t>Lancement de la mobilisation nationale MONALISA</a:t>
            </a:r>
            <a:endParaRPr lang="fr-FR" dirty="0"/>
          </a:p>
        </p:txBody>
      </p:sp>
      <p:sp>
        <p:nvSpPr>
          <p:cNvPr id="4" name="Espace réservé du pied de page 3"/>
          <p:cNvSpPr>
            <a:spLocks noGrp="1"/>
          </p:cNvSpPr>
          <p:nvPr>
            <p:ph type="ftr" sz="quarter" idx="11"/>
          </p:nvPr>
        </p:nvSpPr>
        <p:spPr/>
        <p:txBody>
          <a:bodyPr/>
          <a:lstStyle/>
          <a:p>
            <a:r>
              <a:rPr lang="fr-FR" dirty="0" smtClean="0"/>
              <a:t>Salon AGE 3 Lyon 9 mars 2016</a:t>
            </a:r>
            <a:endParaRPr lang="fr-FR" dirty="0"/>
          </a:p>
        </p:txBody>
      </p:sp>
      <p:sp>
        <p:nvSpPr>
          <p:cNvPr id="5" name="Espace réservé du numéro de diapositive 4"/>
          <p:cNvSpPr>
            <a:spLocks noGrp="1"/>
          </p:cNvSpPr>
          <p:nvPr>
            <p:ph type="sldNum" sz="quarter" idx="12"/>
          </p:nvPr>
        </p:nvSpPr>
        <p:spPr/>
        <p:txBody>
          <a:bodyPr/>
          <a:lstStyle/>
          <a:p>
            <a:fld id="{14C5AC58-062C-44C8-BD77-CAF855D83345}" type="slidenum">
              <a:rPr lang="fr-FR" smtClean="0"/>
              <a:t>12</a:t>
            </a:fld>
            <a:endParaRPr lang="fr-FR" dirty="0"/>
          </a:p>
        </p:txBody>
      </p:sp>
    </p:spTree>
    <p:extLst>
      <p:ext uri="{BB962C8B-B14F-4D97-AF65-F5344CB8AC3E}">
        <p14:creationId xmlns:p14="http://schemas.microsoft.com/office/powerpoint/2010/main" val="26128382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4"/>
          <p:cNvSpPr>
            <a:spLocks noChangeArrowheads="1"/>
          </p:cNvSpPr>
          <p:nvPr/>
        </p:nvSpPr>
        <p:spPr bwMode="auto">
          <a:xfrm>
            <a:off x="1763185" y="1352552"/>
            <a:ext cx="8716433"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fr-FR" altLang="fr-FR" sz="2800" dirty="0" smtClean="0">
                <a:latin typeface="Calibri" panose="020F0502020204030204" pitchFamily="34" charset="0"/>
              </a:rPr>
              <a:t>Suite aux travaux du collectif combattre la solitude animé par les petits frères des </a:t>
            </a:r>
            <a:r>
              <a:rPr lang="fr-FR" altLang="fr-FR" sz="2800" dirty="0">
                <a:latin typeface="Calibri" panose="020F0502020204030204" pitchFamily="34" charset="0"/>
              </a:rPr>
              <a:t>P</a:t>
            </a:r>
            <a:r>
              <a:rPr lang="fr-FR" altLang="fr-FR" sz="2800" dirty="0" smtClean="0">
                <a:latin typeface="Calibri" panose="020F0502020204030204" pitchFamily="34" charset="0"/>
              </a:rPr>
              <a:t>auvres en </a:t>
            </a:r>
            <a:r>
              <a:rPr lang="fr-FR" altLang="fr-FR" sz="2800" dirty="0">
                <a:latin typeface="Calibri" panose="020F0502020204030204" pitchFamily="34" charset="0"/>
              </a:rPr>
              <a:t>décembre 2012, sous l’impulsion de Michèle DELAUNAY, une trentaine d’organisations se sont réunies dans un groupe de travail pour </a:t>
            </a:r>
            <a:r>
              <a:rPr lang="fr-FR" altLang="fr-FR" sz="2800" b="1" dirty="0">
                <a:solidFill>
                  <a:srgbClr val="D60093"/>
                </a:solidFill>
                <a:latin typeface="Calibri" panose="020F0502020204030204" pitchFamily="34" charset="0"/>
              </a:rPr>
              <a:t>établir des propositions pour lutter contre l’isolement des âgés </a:t>
            </a:r>
            <a:r>
              <a:rPr lang="fr-FR" altLang="fr-FR" sz="2800" dirty="0" smtClean="0">
                <a:latin typeface="Calibri" panose="020F0502020204030204" pitchFamily="34" charset="0"/>
              </a:rPr>
              <a:t>. </a:t>
            </a:r>
            <a:endParaRPr lang="fr-FR" altLang="fr-FR" sz="2800" dirty="0">
              <a:latin typeface="Calibri" panose="020F0502020204030204" pitchFamily="34" charset="0"/>
            </a:endParaRPr>
          </a:p>
          <a:p>
            <a:r>
              <a:rPr lang="fr-FR" altLang="fr-FR" sz="2800" dirty="0">
                <a:latin typeface="Calibri" panose="020F0502020204030204" pitchFamily="34" charset="0"/>
              </a:rPr>
              <a:t>Le 12 juillet 2013, le rapport « </a:t>
            </a:r>
            <a:r>
              <a:rPr lang="fr-FR" altLang="fr-FR" sz="2800" b="1" dirty="0">
                <a:solidFill>
                  <a:srgbClr val="D60093"/>
                </a:solidFill>
                <a:latin typeface="Calibri" panose="020F0502020204030204" pitchFamily="34" charset="0"/>
              </a:rPr>
              <a:t>Préconisations pour une </a:t>
            </a:r>
            <a:r>
              <a:rPr lang="fr-FR" altLang="fr-FR" sz="2800" b="1" dirty="0" err="1">
                <a:solidFill>
                  <a:srgbClr val="D60093"/>
                </a:solidFill>
                <a:latin typeface="Calibri" panose="020F0502020204030204" pitchFamily="34" charset="0"/>
              </a:rPr>
              <a:t>MObilisation</a:t>
            </a:r>
            <a:r>
              <a:rPr lang="fr-FR" altLang="fr-FR" sz="2800" b="1" dirty="0">
                <a:solidFill>
                  <a:srgbClr val="D60093"/>
                </a:solidFill>
                <a:latin typeface="Calibri" panose="020F0502020204030204" pitchFamily="34" charset="0"/>
              </a:rPr>
              <a:t> </a:t>
            </a:r>
            <a:r>
              <a:rPr lang="fr-FR" altLang="fr-FR" sz="2800" b="1" dirty="0" err="1">
                <a:solidFill>
                  <a:srgbClr val="D60093"/>
                </a:solidFill>
                <a:latin typeface="Calibri" panose="020F0502020204030204" pitchFamily="34" charset="0"/>
              </a:rPr>
              <a:t>NAtionale</a:t>
            </a:r>
            <a:r>
              <a:rPr lang="fr-FR" altLang="fr-FR" sz="2800" b="1" dirty="0">
                <a:solidFill>
                  <a:srgbClr val="D60093"/>
                </a:solidFill>
                <a:latin typeface="Calibri" panose="020F0502020204030204" pitchFamily="34" charset="0"/>
              </a:rPr>
              <a:t> contre </a:t>
            </a:r>
            <a:r>
              <a:rPr lang="fr-FR" altLang="fr-FR" sz="2800" b="1" dirty="0" err="1">
                <a:solidFill>
                  <a:srgbClr val="D60093"/>
                </a:solidFill>
                <a:latin typeface="Calibri" panose="020F0502020204030204" pitchFamily="34" charset="0"/>
              </a:rPr>
              <a:t>L’ISolement</a:t>
            </a:r>
            <a:r>
              <a:rPr lang="fr-FR" altLang="fr-FR" sz="2800" b="1" dirty="0">
                <a:solidFill>
                  <a:srgbClr val="D60093"/>
                </a:solidFill>
                <a:latin typeface="Calibri" panose="020F0502020204030204" pitchFamily="34" charset="0"/>
              </a:rPr>
              <a:t> des Agés</a:t>
            </a:r>
            <a:r>
              <a:rPr lang="fr-FR" altLang="fr-FR" sz="2800" dirty="0">
                <a:latin typeface="Calibri" panose="020F0502020204030204" pitchFamily="34" charset="0"/>
              </a:rPr>
              <a:t> » est remis à la ministre</a:t>
            </a:r>
            <a:r>
              <a:rPr lang="fr-FR" altLang="fr-FR" sz="2800" dirty="0" smtClean="0">
                <a:latin typeface="Calibri" panose="020F0502020204030204" pitchFamily="34" charset="0"/>
              </a:rPr>
              <a:t>.</a:t>
            </a:r>
          </a:p>
          <a:p>
            <a:r>
              <a:rPr lang="fr-FR" altLang="fr-FR" sz="2800" dirty="0" smtClean="0">
                <a:latin typeface="Calibri" panose="020F0502020204030204" pitchFamily="34" charset="0"/>
              </a:rPr>
              <a:t>Création de l’association MONALISA pour assurer le déploiement du programme sur le plan national.</a:t>
            </a:r>
            <a:endParaRPr lang="fr-FR" altLang="fr-FR" sz="2800" dirty="0">
              <a:latin typeface="Calibri" panose="020F0502020204030204" pitchFamily="34" charset="0"/>
            </a:endParaRPr>
          </a:p>
          <a:p>
            <a:endParaRPr lang="fr-FR" altLang="fr-FR" sz="2800" dirty="0">
              <a:latin typeface="Calibri Light" panose="020F0302020204030204" pitchFamily="34" charset="0"/>
            </a:endParaRPr>
          </a:p>
        </p:txBody>
      </p:sp>
      <p:sp>
        <p:nvSpPr>
          <p:cNvPr id="41987" name="Titre 5"/>
          <p:cNvSpPr>
            <a:spLocks noGrp="1"/>
          </p:cNvSpPr>
          <p:nvPr>
            <p:ph type="title"/>
          </p:nvPr>
        </p:nvSpPr>
        <p:spPr bwMode="auto">
          <a:xfrm>
            <a:off x="2931584" y="247651"/>
            <a:ext cx="6771216" cy="77046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rtlCol="0" anchor="t" anchorCtr="0" compatLnSpc="1">
            <a:prstTxWarp prst="textNoShape">
              <a:avLst/>
            </a:prstTxWarp>
            <a:normAutofit/>
          </a:bodyPr>
          <a:lstStyle/>
          <a:p>
            <a:pPr algn="ctr" eaLnBrk="1" hangingPunct="1"/>
            <a:r>
              <a:rPr lang="fr-FR" altLang="fr-FR" dirty="0" smtClean="0">
                <a:solidFill>
                  <a:srgbClr val="D60093"/>
                </a:solidFill>
                <a:latin typeface="Calibri Light" panose="020F0302020204030204" pitchFamily="34" charset="0"/>
              </a:rPr>
              <a:t>		H</a:t>
            </a:r>
            <a:r>
              <a:rPr lang="fr-FR" altLang="fr-FR" dirty="0" smtClean="0">
                <a:latin typeface="Calibri Light" panose="020F0302020204030204" pitchFamily="34" charset="0"/>
              </a:rPr>
              <a:t>istorique  </a:t>
            </a:r>
            <a:r>
              <a:rPr lang="fr-FR" altLang="fr-FR" dirty="0" err="1" smtClean="0">
                <a:latin typeface="Calibri Light" panose="020F0302020204030204" pitchFamily="34" charset="0"/>
              </a:rPr>
              <a:t>Monalisa</a:t>
            </a:r>
            <a:r>
              <a:rPr lang="fr-FR" altLang="fr-FR" dirty="0" smtClean="0">
                <a:latin typeface="Calibri Light" panose="020F0302020204030204" pitchFamily="34" charset="0"/>
              </a:rPr>
              <a:t>  </a:t>
            </a:r>
            <a:endParaRPr lang="fr-FR" altLang="fr-FR" sz="2800" dirty="0">
              <a:latin typeface="Calibri Light" panose="020F0302020204030204" pitchFamily="34" charset="0"/>
            </a:endParaRPr>
          </a:p>
        </p:txBody>
      </p:sp>
      <p:sp>
        <p:nvSpPr>
          <p:cNvPr id="2" name="Espace réservé du pied de page 1"/>
          <p:cNvSpPr>
            <a:spLocks noGrp="1"/>
          </p:cNvSpPr>
          <p:nvPr>
            <p:ph type="ftr" sz="quarter" idx="11"/>
          </p:nvPr>
        </p:nvSpPr>
        <p:spPr/>
        <p:txBody>
          <a:bodyPr/>
          <a:lstStyle/>
          <a:p>
            <a:r>
              <a:rPr lang="fr-FR" smtClean="0"/>
              <a:t>Salon AGE 3 Lyon 9 mars 2016</a:t>
            </a:r>
            <a:endParaRPr lang="fr-FR"/>
          </a:p>
        </p:txBody>
      </p:sp>
      <p:sp>
        <p:nvSpPr>
          <p:cNvPr id="3" name="Espace réservé du numéro de diapositive 2"/>
          <p:cNvSpPr>
            <a:spLocks noGrp="1"/>
          </p:cNvSpPr>
          <p:nvPr>
            <p:ph type="sldNum" sz="quarter" idx="12"/>
          </p:nvPr>
        </p:nvSpPr>
        <p:spPr/>
        <p:txBody>
          <a:bodyPr/>
          <a:lstStyle/>
          <a:p>
            <a:fld id="{14C5AC58-062C-44C8-BD77-CAF855D83345}" type="slidenum">
              <a:rPr lang="fr-FR" smtClean="0"/>
              <a:t>13</a:t>
            </a:fld>
            <a:endParaRPr lang="fr-FR"/>
          </a:p>
        </p:txBody>
      </p:sp>
    </p:spTree>
    <p:extLst>
      <p:ext uri="{BB962C8B-B14F-4D97-AF65-F5344CB8AC3E}">
        <p14:creationId xmlns:p14="http://schemas.microsoft.com/office/powerpoint/2010/main" val="32341655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4"/>
          <p:cNvSpPr>
            <a:spLocks noChangeArrowheads="1"/>
          </p:cNvSpPr>
          <p:nvPr/>
        </p:nvSpPr>
        <p:spPr bwMode="auto">
          <a:xfrm>
            <a:off x="2705100" y="806753"/>
            <a:ext cx="7653867" cy="5847755"/>
          </a:xfrm>
          <a:prstGeom prst="rect">
            <a:avLst/>
          </a:prstGeom>
          <a:noFill/>
          <a:ln w="9525">
            <a:noFill/>
            <a:miter lim="800000"/>
            <a:headEnd/>
            <a:tailEnd/>
          </a:ln>
        </p:spPr>
        <p:txBody>
          <a:bodyPr wrap="square">
            <a:spAutoFit/>
          </a:bodyPr>
          <a:lstStyle/>
          <a:p>
            <a:pPr>
              <a:defRPr/>
            </a:pPr>
            <a:endParaRPr lang="fr-FR" sz="1200" dirty="0">
              <a:latin typeface="Calibri Light" panose="020F0302020204030204" pitchFamily="34" charset="0"/>
            </a:endParaRPr>
          </a:p>
          <a:p>
            <a:pPr>
              <a:defRPr/>
            </a:pPr>
            <a:endParaRPr lang="fr-FR" sz="2600" dirty="0">
              <a:latin typeface="Calibri Light" panose="020F0302020204030204" pitchFamily="34" charset="0"/>
            </a:endParaRPr>
          </a:p>
          <a:p>
            <a:pPr>
              <a:defRPr/>
            </a:pPr>
            <a:r>
              <a:rPr lang="fr-FR" sz="2800" dirty="0">
                <a:latin typeface="Calibri" panose="020F0502020204030204" pitchFamily="34" charset="0"/>
              </a:rPr>
              <a:t>Deux modalités d’action sont promues par cette mobilisation :</a:t>
            </a:r>
          </a:p>
          <a:p>
            <a:pPr>
              <a:defRPr/>
            </a:pPr>
            <a:endParaRPr lang="fr-FR" sz="2800" b="1" dirty="0">
              <a:latin typeface="Calibri" panose="020F0502020204030204" pitchFamily="34" charset="0"/>
            </a:endParaRPr>
          </a:p>
          <a:p>
            <a:pPr marL="457189" indent="-457189">
              <a:buFont typeface="+mj-lt"/>
              <a:buAutoNum type="arabicPeriod"/>
              <a:defRPr/>
            </a:pPr>
            <a:r>
              <a:rPr lang="fr-FR" sz="2800" b="1" dirty="0">
                <a:latin typeface="Calibri" panose="020F0502020204030204" pitchFamily="34" charset="0"/>
              </a:rPr>
              <a:t>La coopération sur les territoires</a:t>
            </a:r>
            <a:r>
              <a:rPr lang="fr-FR" sz="2800" dirty="0">
                <a:latin typeface="Calibri" panose="020F0502020204030204" pitchFamily="34" charset="0"/>
              </a:rPr>
              <a:t>, afin de créer des convergences entre les acteurs qui luttent contre l’isolement des âgés (Conseils généraux, caisse de retraites </a:t>
            </a:r>
            <a:r>
              <a:rPr lang="fr-FR" sz="2800" dirty="0" smtClean="0">
                <a:latin typeface="Calibri" panose="020F0502020204030204" pitchFamily="34" charset="0"/>
              </a:rPr>
              <a:t> </a:t>
            </a:r>
            <a:r>
              <a:rPr lang="fr-FR" sz="2800" dirty="0">
                <a:latin typeface="Calibri" panose="020F0502020204030204" pitchFamily="34" charset="0"/>
              </a:rPr>
              <a:t>et complémentaires, associations, CCAS etc.)</a:t>
            </a:r>
          </a:p>
          <a:p>
            <a:pPr marL="457189" indent="-457189">
              <a:buFont typeface="+mj-lt"/>
              <a:buAutoNum type="arabicPeriod"/>
              <a:defRPr/>
            </a:pPr>
            <a:endParaRPr lang="fr-FR" sz="2800" b="1" dirty="0">
              <a:latin typeface="Calibri" panose="020F0502020204030204" pitchFamily="34" charset="0"/>
            </a:endParaRPr>
          </a:p>
          <a:p>
            <a:pPr marL="457189" indent="-457189">
              <a:buFont typeface="+mj-lt"/>
              <a:buAutoNum type="arabicPeriod"/>
              <a:defRPr/>
            </a:pPr>
            <a:r>
              <a:rPr lang="fr-FR" sz="2800" b="1" dirty="0">
                <a:latin typeface="Calibri" panose="020F0502020204030204" pitchFamily="34" charset="0"/>
              </a:rPr>
              <a:t> Le déploiement </a:t>
            </a:r>
            <a:r>
              <a:rPr lang="fr-FR" sz="2800" b="1" dirty="0" smtClean="0">
                <a:latin typeface="Calibri" panose="020F0502020204030204" pitchFamily="34" charset="0"/>
              </a:rPr>
              <a:t>d’ </a:t>
            </a:r>
            <a:r>
              <a:rPr lang="fr-FR" sz="2800" b="1" dirty="0">
                <a:latin typeface="Calibri" panose="020F0502020204030204" pitchFamily="34" charset="0"/>
              </a:rPr>
              <a:t>équipes de bénévoles </a:t>
            </a:r>
            <a:r>
              <a:rPr lang="fr-FR" sz="2800" b="1" dirty="0" smtClean="0">
                <a:latin typeface="Calibri" panose="020F0502020204030204" pitchFamily="34" charset="0"/>
              </a:rPr>
              <a:t>signataires de la  « charte de l’équipe citoyenne ».</a:t>
            </a:r>
            <a:endParaRPr lang="fr-FR" sz="2800" dirty="0">
              <a:latin typeface="Calibri" panose="020F0502020204030204" pitchFamily="34" charset="0"/>
            </a:endParaRPr>
          </a:p>
        </p:txBody>
      </p:sp>
      <p:sp>
        <p:nvSpPr>
          <p:cNvPr id="44035" name="Titre 5"/>
          <p:cNvSpPr>
            <a:spLocks noGrp="1"/>
          </p:cNvSpPr>
          <p:nvPr>
            <p:ph type="title"/>
          </p:nvPr>
        </p:nvSpPr>
        <p:spPr bwMode="auto">
          <a:xfrm>
            <a:off x="2971800" y="198967"/>
            <a:ext cx="8166100" cy="83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rtlCol="0" anchor="t" anchorCtr="0" compatLnSpc="1">
            <a:prstTxWarp prst="textNoShape">
              <a:avLst/>
            </a:prstTxWarp>
            <a:noAutofit/>
          </a:bodyPr>
          <a:lstStyle/>
          <a:p>
            <a:pPr eaLnBrk="1" hangingPunct="1"/>
            <a:r>
              <a:rPr lang="fr-FR" altLang="fr-FR" sz="5400" dirty="0" smtClean="0">
                <a:solidFill>
                  <a:srgbClr val="CC3399"/>
                </a:solidFill>
                <a:latin typeface="Calibri" panose="020F0502020204030204" pitchFamily="34" charset="0"/>
              </a:rPr>
              <a:t>F</a:t>
            </a:r>
            <a:r>
              <a:rPr lang="fr-FR" altLang="fr-FR" sz="5400" dirty="0" smtClean="0">
                <a:latin typeface="Calibri" panose="020F0502020204030204" pitchFamily="34" charset="0"/>
              </a:rPr>
              <a:t>inalités</a:t>
            </a:r>
          </a:p>
        </p:txBody>
      </p:sp>
      <p:sp>
        <p:nvSpPr>
          <p:cNvPr id="2" name="Espace réservé du pied de page 1"/>
          <p:cNvSpPr>
            <a:spLocks noGrp="1"/>
          </p:cNvSpPr>
          <p:nvPr>
            <p:ph type="ftr" sz="quarter" idx="11"/>
          </p:nvPr>
        </p:nvSpPr>
        <p:spPr/>
        <p:txBody>
          <a:bodyPr/>
          <a:lstStyle/>
          <a:p>
            <a:r>
              <a:rPr lang="fr-FR" dirty="0" smtClean="0"/>
              <a:t>« Salon AGE 3 Lyon 9 mars 2016</a:t>
            </a:r>
            <a:endParaRPr lang="fr-FR" dirty="0"/>
          </a:p>
        </p:txBody>
      </p:sp>
      <p:sp>
        <p:nvSpPr>
          <p:cNvPr id="3" name="Espace réservé du numéro de diapositive 2"/>
          <p:cNvSpPr>
            <a:spLocks noGrp="1"/>
          </p:cNvSpPr>
          <p:nvPr>
            <p:ph type="sldNum" sz="quarter" idx="12"/>
          </p:nvPr>
        </p:nvSpPr>
        <p:spPr/>
        <p:txBody>
          <a:bodyPr/>
          <a:lstStyle/>
          <a:p>
            <a:fld id="{14C5AC58-062C-44C8-BD77-CAF855D83345}" type="slidenum">
              <a:rPr lang="fr-FR" smtClean="0"/>
              <a:t>14</a:t>
            </a:fld>
            <a:endParaRPr lang="fr-FR"/>
          </a:p>
        </p:txBody>
      </p:sp>
    </p:spTree>
    <p:extLst>
      <p:ext uri="{BB962C8B-B14F-4D97-AF65-F5344CB8AC3E}">
        <p14:creationId xmlns:p14="http://schemas.microsoft.com/office/powerpoint/2010/main" val="7572018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re 4"/>
          <p:cNvSpPr>
            <a:spLocks noGrp="1"/>
          </p:cNvSpPr>
          <p:nvPr>
            <p:ph type="title"/>
          </p:nvPr>
        </p:nvSpPr>
        <p:spPr bwMode="auto">
          <a:xfrm>
            <a:off x="2705100" y="279400"/>
            <a:ext cx="7112000" cy="889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rtlCol="0" anchor="t" anchorCtr="0" compatLnSpc="1">
            <a:prstTxWarp prst="textNoShape">
              <a:avLst/>
            </a:prstTxWarp>
            <a:normAutofit/>
          </a:bodyPr>
          <a:lstStyle/>
          <a:p>
            <a:r>
              <a:rPr lang="fr-FR" altLang="fr-FR" dirty="0" smtClean="0">
                <a:solidFill>
                  <a:srgbClr val="D60093"/>
                </a:solidFill>
              </a:rPr>
              <a:t>L</a:t>
            </a:r>
            <a:r>
              <a:rPr lang="fr-FR" altLang="fr-FR" dirty="0" smtClean="0"/>
              <a:t>a mobilisation en chiffres</a:t>
            </a:r>
            <a:endParaRPr lang="fr-FR" altLang="fr-FR" sz="2000" dirty="0"/>
          </a:p>
        </p:txBody>
      </p:sp>
      <p:pic>
        <p:nvPicPr>
          <p:cNvPr id="47107" name="Imag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705100" y="953560"/>
            <a:ext cx="7584016"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u pied de page 1"/>
          <p:cNvSpPr>
            <a:spLocks noGrp="1"/>
          </p:cNvSpPr>
          <p:nvPr>
            <p:ph type="ftr" sz="quarter" idx="11"/>
          </p:nvPr>
        </p:nvSpPr>
        <p:spPr/>
        <p:txBody>
          <a:bodyPr/>
          <a:lstStyle/>
          <a:p>
            <a:r>
              <a:rPr lang="fr-FR" smtClean="0"/>
              <a:t>Salon AGE 3 Lyon 9 mars 2016</a:t>
            </a:r>
            <a:endParaRPr lang="fr-FR"/>
          </a:p>
        </p:txBody>
      </p:sp>
      <p:sp>
        <p:nvSpPr>
          <p:cNvPr id="3" name="Espace réservé du numéro de diapositive 2"/>
          <p:cNvSpPr>
            <a:spLocks noGrp="1"/>
          </p:cNvSpPr>
          <p:nvPr>
            <p:ph type="sldNum" sz="quarter" idx="12"/>
          </p:nvPr>
        </p:nvSpPr>
        <p:spPr/>
        <p:txBody>
          <a:bodyPr/>
          <a:lstStyle/>
          <a:p>
            <a:fld id="{14C5AC58-062C-44C8-BD77-CAF855D83345}" type="slidenum">
              <a:rPr lang="fr-FR" smtClean="0"/>
              <a:t>15</a:t>
            </a:fld>
            <a:endParaRPr lang="fr-FR"/>
          </a:p>
        </p:txBody>
      </p:sp>
    </p:spTree>
    <p:extLst>
      <p:ext uri="{BB962C8B-B14F-4D97-AF65-F5344CB8AC3E}">
        <p14:creationId xmlns:p14="http://schemas.microsoft.com/office/powerpoint/2010/main" val="7024543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716904" y="307614"/>
            <a:ext cx="10872992" cy="1157396"/>
          </a:xfrm>
        </p:spPr>
        <p:txBody>
          <a:bodyPr/>
          <a:lstStyle/>
          <a:p>
            <a:r>
              <a:rPr lang="fr-FR" dirty="0" smtClean="0"/>
              <a:t>Le programme </a:t>
            </a:r>
            <a:r>
              <a:rPr lang="fr-FR" dirty="0" err="1" smtClean="0"/>
              <a:t>Voisin’âge</a:t>
            </a:r>
            <a:r>
              <a:rPr lang="fr-FR" dirty="0" smtClean="0"/>
              <a:t> </a:t>
            </a:r>
            <a:endParaRPr lang="fr-FR" dirty="0"/>
          </a:p>
        </p:txBody>
      </p:sp>
      <p:sp>
        <p:nvSpPr>
          <p:cNvPr id="3" name="Espace réservé du contenu 2"/>
          <p:cNvSpPr>
            <a:spLocks noGrp="1"/>
          </p:cNvSpPr>
          <p:nvPr>
            <p:ph idx="1"/>
          </p:nvPr>
        </p:nvSpPr>
        <p:spPr/>
        <p:txBody>
          <a:bodyPr>
            <a:normAutofit lnSpcReduction="10000"/>
          </a:bodyPr>
          <a:lstStyle/>
          <a:p>
            <a:r>
              <a:rPr lang="fr-FR" dirty="0" smtClean="0"/>
              <a:t>Une plateforme WEB qui met en relation des personnes souhaitant vivre de simples relations de voisinage avec des personnes âgées </a:t>
            </a:r>
            <a:r>
              <a:rPr lang="fr-FR" dirty="0" smtClean="0"/>
              <a:t>désireuses </a:t>
            </a:r>
            <a:r>
              <a:rPr lang="fr-FR" dirty="0" smtClean="0"/>
              <a:t>de vivre le même type de relation fondées sur l’échange et le partage de moments simples (la co-</a:t>
            </a:r>
            <a:r>
              <a:rPr lang="fr-FR" dirty="0" err="1" smtClean="0"/>
              <a:t>veillance</a:t>
            </a:r>
            <a:r>
              <a:rPr lang="fr-FR" dirty="0" smtClean="0"/>
              <a:t>) </a:t>
            </a:r>
          </a:p>
          <a:p>
            <a:r>
              <a:rPr lang="fr-FR" dirty="0" smtClean="0"/>
              <a:t>Les </a:t>
            </a:r>
            <a:r>
              <a:rPr lang="fr-FR" dirty="0" err="1" smtClean="0"/>
              <a:t>voisineurs</a:t>
            </a:r>
            <a:r>
              <a:rPr lang="fr-FR" dirty="0" smtClean="0"/>
              <a:t> </a:t>
            </a:r>
            <a:r>
              <a:rPr lang="fr-FR" dirty="0" smtClean="0"/>
              <a:t>ne s’engagent pas dans une équipe, ni dans la vie associative mais simplement dans une communauté Web supervisée par un animateur permettant de « superviser » leur relation avec la personne qu’ils « voisinent ». Le même animateur agréé « </a:t>
            </a:r>
            <a:r>
              <a:rPr lang="fr-FR" dirty="0" err="1" smtClean="0"/>
              <a:t>voisineurs</a:t>
            </a:r>
            <a:r>
              <a:rPr lang="fr-FR" dirty="0" smtClean="0"/>
              <a:t> » et « voisinés »</a:t>
            </a:r>
          </a:p>
          <a:p>
            <a:r>
              <a:rPr lang="fr-FR" dirty="0" smtClean="0"/>
              <a:t> Implanté dans 11 villes dont Limonest et </a:t>
            </a:r>
            <a:r>
              <a:rPr lang="fr-FR" dirty="0" smtClean="0"/>
              <a:t>Grenoble, 602 personnes voisinées</a:t>
            </a:r>
            <a:endParaRPr lang="fr-FR" dirty="0"/>
          </a:p>
        </p:txBody>
      </p:sp>
      <p:sp>
        <p:nvSpPr>
          <p:cNvPr id="4" name="Espace réservé du pied de page 3"/>
          <p:cNvSpPr>
            <a:spLocks noGrp="1"/>
          </p:cNvSpPr>
          <p:nvPr>
            <p:ph type="ftr" sz="quarter" idx="11"/>
          </p:nvPr>
        </p:nvSpPr>
        <p:spPr/>
        <p:txBody>
          <a:bodyPr/>
          <a:lstStyle/>
          <a:p>
            <a:r>
              <a:rPr lang="fr-FR" smtClean="0"/>
              <a:t>Salon AGE 3 Lyon 9 mars 2016</a:t>
            </a:r>
            <a:endParaRPr lang="fr-FR"/>
          </a:p>
        </p:txBody>
      </p:sp>
      <p:sp>
        <p:nvSpPr>
          <p:cNvPr id="5" name="Espace réservé du numéro de diapositive 4"/>
          <p:cNvSpPr>
            <a:spLocks noGrp="1"/>
          </p:cNvSpPr>
          <p:nvPr>
            <p:ph type="sldNum" sz="quarter" idx="12"/>
          </p:nvPr>
        </p:nvSpPr>
        <p:spPr/>
        <p:txBody>
          <a:bodyPr/>
          <a:lstStyle/>
          <a:p>
            <a:fld id="{14C5AC58-062C-44C8-BD77-CAF855D83345}" type="slidenum">
              <a:rPr lang="fr-FR" smtClean="0"/>
              <a:t>16</a:t>
            </a:fld>
            <a:endParaRPr lang="fr-FR"/>
          </a:p>
        </p:txBody>
      </p:sp>
    </p:spTree>
    <p:extLst>
      <p:ext uri="{BB962C8B-B14F-4D97-AF65-F5344CB8AC3E}">
        <p14:creationId xmlns:p14="http://schemas.microsoft.com/office/powerpoint/2010/main" val="2557107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716904" y="290196"/>
            <a:ext cx="10872992" cy="1157396"/>
          </a:xfrm>
        </p:spPr>
        <p:txBody>
          <a:bodyPr/>
          <a:lstStyle/>
          <a:p>
            <a:r>
              <a:rPr lang="fr-FR" dirty="0" smtClean="0"/>
              <a:t>Conclusion</a:t>
            </a:r>
            <a:endParaRPr lang="fr-FR" dirty="0"/>
          </a:p>
        </p:txBody>
      </p:sp>
      <p:sp>
        <p:nvSpPr>
          <p:cNvPr id="3" name="Espace réservé du contenu 2"/>
          <p:cNvSpPr>
            <a:spLocks noGrp="1"/>
          </p:cNvSpPr>
          <p:nvPr>
            <p:ph idx="1"/>
          </p:nvPr>
        </p:nvSpPr>
        <p:spPr/>
        <p:txBody>
          <a:bodyPr>
            <a:normAutofit fontScale="85000" lnSpcReduction="20000"/>
          </a:bodyPr>
          <a:lstStyle/>
          <a:p>
            <a:r>
              <a:rPr lang="fr-FR" dirty="0" smtClean="0"/>
              <a:t>La lutte contre l’isolement et la solitude (cette invisible) s’est désormais invitée dans le champ des politiques sociales, et notamment:</a:t>
            </a:r>
          </a:p>
          <a:p>
            <a:pPr lvl="1"/>
            <a:r>
              <a:rPr lang="fr-FR" dirty="0" smtClean="0"/>
              <a:t>la prévention de la perte d’autonomie(loi ASV).</a:t>
            </a:r>
          </a:p>
          <a:p>
            <a:pPr lvl="1"/>
            <a:r>
              <a:rPr lang="fr-FR" dirty="0" smtClean="0"/>
              <a:t>Le plan de lutte contre la pauvreté (mesure 31). L’isolement comme nouvelle forme de pauvreté.  Une question véritablement sociétale.</a:t>
            </a:r>
          </a:p>
          <a:p>
            <a:pPr lvl="1"/>
            <a:r>
              <a:rPr lang="fr-FR" dirty="0" smtClean="0"/>
              <a:t>La prévention du suicide qui est souvent corrélée à l’avancée en âge, la solitude et l’isolement.</a:t>
            </a:r>
          </a:p>
          <a:p>
            <a:r>
              <a:rPr lang="fr-FR" dirty="0" smtClean="0"/>
              <a:t>Au-delà de  la nécessaire consolidation des solidarités familiales de proximité  la mobilisation bénévole assorti d’un engagement relationnel  constitue un levier puissant pour la restauration du lien social et du vivre ensemble. </a:t>
            </a:r>
          </a:p>
          <a:p>
            <a:r>
              <a:rPr lang="fr-FR" dirty="0" smtClean="0"/>
              <a:t>Redonner à la fraternité, ce troisième terme négligé de notre devise républicaine, tout son sens pour la qualification des relations que nous voulons nouer avec les personnes isolées souffrant de solitude.</a:t>
            </a:r>
          </a:p>
          <a:p>
            <a:r>
              <a:rPr lang="fr-FR" dirty="0" smtClean="0"/>
              <a:t>Notre combat contre l’isolement et la solitude est un combat pour la fraternité vécue au quotidien avec les plus âgés, les plus isolés et les plus pauvres.</a:t>
            </a:r>
            <a:endParaRPr lang="fr-FR" dirty="0"/>
          </a:p>
        </p:txBody>
      </p:sp>
      <p:sp>
        <p:nvSpPr>
          <p:cNvPr id="4" name="Espace réservé du pied de page 3"/>
          <p:cNvSpPr>
            <a:spLocks noGrp="1"/>
          </p:cNvSpPr>
          <p:nvPr>
            <p:ph type="ftr" sz="quarter" idx="11"/>
          </p:nvPr>
        </p:nvSpPr>
        <p:spPr/>
        <p:txBody>
          <a:bodyPr/>
          <a:lstStyle/>
          <a:p>
            <a:r>
              <a:rPr lang="fr-FR" smtClean="0"/>
              <a:t>Salon AGE 3 Lyon 9 mars 2016</a:t>
            </a:r>
            <a:endParaRPr lang="fr-FR"/>
          </a:p>
        </p:txBody>
      </p:sp>
      <p:sp>
        <p:nvSpPr>
          <p:cNvPr id="5" name="Espace réservé du numéro de diapositive 4"/>
          <p:cNvSpPr>
            <a:spLocks noGrp="1"/>
          </p:cNvSpPr>
          <p:nvPr>
            <p:ph type="sldNum" sz="quarter" idx="12"/>
          </p:nvPr>
        </p:nvSpPr>
        <p:spPr/>
        <p:txBody>
          <a:bodyPr/>
          <a:lstStyle/>
          <a:p>
            <a:fld id="{14C5AC58-062C-44C8-BD77-CAF855D83345}" type="slidenum">
              <a:rPr lang="fr-FR" smtClean="0"/>
              <a:t>17</a:t>
            </a:fld>
            <a:endParaRPr lang="fr-FR"/>
          </a:p>
        </p:txBody>
      </p:sp>
    </p:spTree>
    <p:extLst>
      <p:ext uri="{BB962C8B-B14F-4D97-AF65-F5344CB8AC3E}">
        <p14:creationId xmlns:p14="http://schemas.microsoft.com/office/powerpoint/2010/main" val="16789523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287714" y="214314"/>
            <a:ext cx="6923087" cy="922337"/>
          </a:xfrm>
        </p:spPr>
        <p:txBody>
          <a:bodyPr>
            <a:normAutofit fontScale="90000"/>
          </a:bodyPr>
          <a:lstStyle/>
          <a:p>
            <a:pPr algn="ctr" eaLnBrk="1" hangingPunct="1"/>
            <a:r>
              <a:rPr lang="fr-FR" altLang="fr-FR" dirty="0" smtClean="0"/>
              <a:t>Association </a:t>
            </a:r>
            <a:br>
              <a:rPr lang="fr-FR" altLang="fr-FR" dirty="0" smtClean="0"/>
            </a:br>
            <a:r>
              <a:rPr lang="fr-FR" altLang="fr-FR" dirty="0" smtClean="0"/>
              <a:t>les petits frères des Pauvres</a:t>
            </a:r>
          </a:p>
        </p:txBody>
      </p:sp>
      <p:sp>
        <p:nvSpPr>
          <p:cNvPr id="6" name="Rectangle 3"/>
          <p:cNvSpPr txBox="1">
            <a:spLocks noChangeArrowheads="1"/>
          </p:cNvSpPr>
          <p:nvPr/>
        </p:nvSpPr>
        <p:spPr bwMode="auto">
          <a:xfrm>
            <a:off x="393700" y="1700214"/>
            <a:ext cx="5630863" cy="4175125"/>
          </a:xfrm>
          <a:prstGeom prst="rect">
            <a:avLst/>
          </a:prstGeom>
          <a:noFill/>
          <a:ln w="9525">
            <a:noFill/>
            <a:miter lim="800000"/>
            <a:headEnd/>
            <a:tailEnd/>
          </a:ln>
        </p:spPr>
        <p:txBody>
          <a:bodyPr/>
          <a:lstStyle/>
          <a:p>
            <a:pPr indent="12700" algn="ctr">
              <a:lnSpc>
                <a:spcPct val="120000"/>
              </a:lnSpc>
              <a:spcBef>
                <a:spcPct val="20000"/>
              </a:spcBef>
              <a:buClr>
                <a:srgbClr val="00973B"/>
              </a:buClr>
              <a:defRPr/>
            </a:pPr>
            <a:r>
              <a:rPr lang="fr-FR" sz="2400" i="1" kern="0" dirty="0" smtClean="0"/>
              <a:t>Fondée en 1946</a:t>
            </a:r>
            <a:r>
              <a:rPr lang="fr-FR" sz="2400" i="1" kern="0" dirty="0"/>
              <a:t> </a:t>
            </a:r>
            <a:br>
              <a:rPr lang="fr-FR" sz="2400" i="1" kern="0" dirty="0"/>
            </a:br>
            <a:r>
              <a:rPr lang="fr-FR" sz="2400" i="1" kern="0" dirty="0"/>
              <a:t>les petits frères des Pauvres </a:t>
            </a:r>
            <a:endParaRPr lang="fr-FR" sz="2400" i="1" kern="0" dirty="0" smtClean="0"/>
          </a:p>
          <a:p>
            <a:pPr indent="12700" algn="ctr">
              <a:lnSpc>
                <a:spcPct val="120000"/>
              </a:lnSpc>
              <a:spcBef>
                <a:spcPct val="20000"/>
              </a:spcBef>
              <a:buClr>
                <a:srgbClr val="00973B"/>
              </a:buClr>
              <a:defRPr/>
            </a:pPr>
            <a:r>
              <a:rPr lang="fr-FR" sz="2400" i="1" kern="0" dirty="0" smtClean="0"/>
              <a:t>Association reconnue d’utilité publique</a:t>
            </a:r>
            <a:r>
              <a:rPr lang="fr-FR" sz="2400" i="1" kern="0" dirty="0"/>
              <a:t/>
            </a:r>
            <a:br>
              <a:rPr lang="fr-FR" sz="2400" i="1" kern="0" dirty="0"/>
            </a:br>
            <a:r>
              <a:rPr lang="fr-FR" sz="2400" i="1" kern="0" dirty="0"/>
              <a:t>accompagnent, dans une </a:t>
            </a:r>
            <a:r>
              <a:rPr lang="fr-FR" sz="2400" i="1" kern="0" dirty="0" smtClean="0"/>
              <a:t>relation fraternelle</a:t>
            </a:r>
            <a:r>
              <a:rPr lang="fr-FR" sz="2400" i="1" kern="0" dirty="0"/>
              <a:t>, </a:t>
            </a:r>
            <a:br>
              <a:rPr lang="fr-FR" sz="2400" i="1" kern="0" dirty="0"/>
            </a:br>
            <a:r>
              <a:rPr lang="fr-FR" sz="2400" i="1" kern="0" dirty="0"/>
              <a:t>des </a:t>
            </a:r>
            <a:r>
              <a:rPr lang="fr-FR" sz="2400" i="1" kern="0" dirty="0" smtClean="0"/>
              <a:t>personnes en </a:t>
            </a:r>
            <a:r>
              <a:rPr lang="fr-FR" sz="2400" i="1" kern="0" dirty="0"/>
              <a:t>priorité de</a:t>
            </a:r>
            <a:r>
              <a:rPr lang="fr-FR" sz="2400" b="1" i="1" kern="0" dirty="0">
                <a:solidFill>
                  <a:srgbClr val="00973B"/>
                </a:solidFill>
              </a:rPr>
              <a:t> </a:t>
            </a:r>
            <a:r>
              <a:rPr lang="fr-FR" sz="2400" b="1" i="1" kern="0" dirty="0">
                <a:solidFill>
                  <a:srgbClr val="FF0000"/>
                </a:solidFill>
              </a:rPr>
              <a:t>plus de 50 </a:t>
            </a:r>
            <a:r>
              <a:rPr lang="fr-FR" sz="2400" b="1" i="1" kern="0" dirty="0" smtClean="0">
                <a:solidFill>
                  <a:srgbClr val="FF0000"/>
                </a:solidFill>
              </a:rPr>
              <a:t>ans</a:t>
            </a:r>
            <a:r>
              <a:rPr lang="fr-FR" sz="2400" i="1" kern="0" dirty="0" smtClean="0">
                <a:solidFill>
                  <a:srgbClr val="FF0000"/>
                </a:solidFill>
              </a:rPr>
              <a:t>, souffrant </a:t>
            </a:r>
            <a:r>
              <a:rPr lang="fr-FR" sz="2400" i="1" kern="0" dirty="0">
                <a:solidFill>
                  <a:srgbClr val="FF0000"/>
                </a:solidFill>
              </a:rPr>
              <a:t>de </a:t>
            </a:r>
            <a:r>
              <a:rPr lang="fr-FR" sz="2400" b="1" i="1" kern="0" dirty="0">
                <a:solidFill>
                  <a:srgbClr val="FF0000"/>
                </a:solidFill>
              </a:rPr>
              <a:t>solitude</a:t>
            </a:r>
            <a:r>
              <a:rPr lang="fr-FR" sz="2400" i="1" kern="0" dirty="0">
                <a:solidFill>
                  <a:srgbClr val="FF0000"/>
                </a:solidFill>
              </a:rPr>
              <a:t>,  </a:t>
            </a:r>
            <a:r>
              <a:rPr lang="fr-FR" sz="2400" i="1" kern="0" dirty="0" smtClean="0"/>
              <a:t>de</a:t>
            </a:r>
            <a:r>
              <a:rPr lang="fr-FR" sz="2400" i="1" kern="0" dirty="0" smtClean="0">
                <a:solidFill>
                  <a:srgbClr val="FF0000"/>
                </a:solidFill>
              </a:rPr>
              <a:t> </a:t>
            </a:r>
            <a:r>
              <a:rPr lang="fr-FR" sz="2400" b="1" i="1" kern="0" dirty="0">
                <a:solidFill>
                  <a:srgbClr val="FF0000"/>
                </a:solidFill>
              </a:rPr>
              <a:t>pauvreté</a:t>
            </a:r>
            <a:r>
              <a:rPr lang="fr-FR" sz="2400" i="1" kern="0" dirty="0">
                <a:solidFill>
                  <a:srgbClr val="FF0000"/>
                </a:solidFill>
              </a:rPr>
              <a:t>, </a:t>
            </a:r>
            <a:r>
              <a:rPr lang="fr-FR" sz="2400" i="1" kern="0" dirty="0" smtClean="0">
                <a:solidFill>
                  <a:srgbClr val="FF0000"/>
                </a:solidFill>
              </a:rPr>
              <a:t>d’</a:t>
            </a:r>
            <a:r>
              <a:rPr lang="fr-FR" sz="2400" b="1" i="1" kern="0" dirty="0" smtClean="0">
                <a:solidFill>
                  <a:srgbClr val="FF0000"/>
                </a:solidFill>
              </a:rPr>
              <a:t>exclusion</a:t>
            </a:r>
            <a:r>
              <a:rPr lang="fr-FR" sz="2400" i="1" kern="0" dirty="0">
                <a:solidFill>
                  <a:srgbClr val="FF0000"/>
                </a:solidFill>
              </a:rPr>
              <a:t>, </a:t>
            </a:r>
            <a:r>
              <a:rPr lang="fr-FR" sz="2400" i="1" kern="0" dirty="0" smtClean="0"/>
              <a:t>de</a:t>
            </a:r>
            <a:r>
              <a:rPr lang="fr-FR" sz="2400" i="1" kern="0" dirty="0" smtClean="0">
                <a:solidFill>
                  <a:srgbClr val="FF0000"/>
                </a:solidFill>
              </a:rPr>
              <a:t> </a:t>
            </a:r>
            <a:r>
              <a:rPr lang="fr-FR" sz="2400" b="1" i="1" kern="0" dirty="0">
                <a:solidFill>
                  <a:srgbClr val="FF0000"/>
                </a:solidFill>
              </a:rPr>
              <a:t>maladies graves</a:t>
            </a:r>
            <a:r>
              <a:rPr lang="fr-FR" sz="2400" i="1" kern="0" dirty="0" smtClean="0">
                <a:solidFill>
                  <a:srgbClr val="FF0000"/>
                </a:solidFill>
              </a:rPr>
              <a:t>.</a:t>
            </a:r>
          </a:p>
          <a:p>
            <a:pPr indent="12700" algn="ctr">
              <a:lnSpc>
                <a:spcPct val="120000"/>
              </a:lnSpc>
              <a:spcBef>
                <a:spcPct val="20000"/>
              </a:spcBef>
              <a:buClr>
                <a:srgbClr val="00973B"/>
              </a:buClr>
              <a:defRPr/>
            </a:pPr>
            <a:endParaRPr lang="fr-FR" sz="2400" i="1" kern="0" dirty="0">
              <a:solidFill>
                <a:srgbClr val="FF0000"/>
              </a:solidFill>
            </a:endParaRPr>
          </a:p>
        </p:txBody>
      </p:sp>
      <p:sp>
        <p:nvSpPr>
          <p:cNvPr id="7172" name="Espace réservé du numéro de diapositive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73B"/>
              </a:buClr>
              <a:buChar char="•"/>
              <a:defRPr sz="2800">
                <a:solidFill>
                  <a:srgbClr val="00973B"/>
                </a:solidFill>
                <a:latin typeface="Calibri" panose="020F0502020204030204" pitchFamily="34" charset="0"/>
              </a:defRPr>
            </a:lvl1pPr>
            <a:lvl2pPr marL="742950" indent="-285750">
              <a:spcBef>
                <a:spcPct val="20000"/>
              </a:spcBef>
              <a:buClr>
                <a:srgbClr val="00973B"/>
              </a:buClr>
              <a:buChar char="–"/>
              <a:defRPr sz="2400">
                <a:solidFill>
                  <a:schemeClr val="tx1"/>
                </a:solidFill>
                <a:latin typeface="Calibri" panose="020F0502020204030204" pitchFamily="34" charset="0"/>
              </a:defRPr>
            </a:lvl2pPr>
            <a:lvl3pPr marL="1143000" indent="-228600">
              <a:spcBef>
                <a:spcPct val="20000"/>
              </a:spcBef>
              <a:buClr>
                <a:srgbClr val="00973B"/>
              </a:buClr>
              <a:buChar char="•"/>
              <a:defRPr sz="2000">
                <a:solidFill>
                  <a:schemeClr val="tx1"/>
                </a:solidFill>
                <a:latin typeface="Calibri" panose="020F0502020204030204" pitchFamily="34" charset="0"/>
              </a:defRPr>
            </a:lvl3pPr>
            <a:lvl4pPr marL="1600200" indent="-228600">
              <a:spcBef>
                <a:spcPct val="20000"/>
              </a:spcBef>
              <a:buClr>
                <a:srgbClr val="00973B"/>
              </a:buClr>
              <a:buChar char="–"/>
              <a:defRPr>
                <a:solidFill>
                  <a:schemeClr val="tx1"/>
                </a:solidFill>
                <a:latin typeface="Calibri" panose="020F0502020204030204" pitchFamily="34" charset="0"/>
              </a:defRPr>
            </a:lvl4pPr>
            <a:lvl5pPr marL="2057400" indent="-228600">
              <a:spcBef>
                <a:spcPct val="20000"/>
              </a:spcBef>
              <a:buClr>
                <a:srgbClr val="00973B"/>
              </a:buClr>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00973B"/>
              </a:buClr>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00973B"/>
              </a:buClr>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00973B"/>
              </a:buClr>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00973B"/>
              </a:buClr>
              <a:buChar char="»"/>
              <a:defRPr>
                <a:solidFill>
                  <a:schemeClr val="tx1"/>
                </a:solidFill>
                <a:latin typeface="Calibri" panose="020F0502020204030204" pitchFamily="34" charset="0"/>
              </a:defRPr>
            </a:lvl9pPr>
          </a:lstStyle>
          <a:p>
            <a:pPr>
              <a:spcBef>
                <a:spcPct val="0"/>
              </a:spcBef>
              <a:buClrTx/>
              <a:buFontTx/>
              <a:buNone/>
            </a:pPr>
            <a:fld id="{743B5FFA-3A9E-437D-9D67-B392D81F704A}" type="slidenum">
              <a:rPr lang="fr-FR" altLang="fr-FR" sz="1400">
                <a:solidFill>
                  <a:schemeClr val="tx1"/>
                </a:solidFill>
                <a:latin typeface="Arial" panose="020B0604020202020204" pitchFamily="34" charset="0"/>
              </a:rPr>
              <a:pPr>
                <a:spcBef>
                  <a:spcPct val="0"/>
                </a:spcBef>
                <a:buClrTx/>
                <a:buFontTx/>
                <a:buNone/>
              </a:pPr>
              <a:t>2</a:t>
            </a:fld>
            <a:endParaRPr lang="fr-FR" altLang="fr-FR" sz="1400" dirty="0">
              <a:solidFill>
                <a:schemeClr val="tx1"/>
              </a:solidFill>
              <a:latin typeface="Arial" panose="020B0604020202020204" pitchFamily="34" charset="0"/>
            </a:endParaRPr>
          </a:p>
        </p:txBody>
      </p:sp>
      <p:pic>
        <p:nvPicPr>
          <p:cNvPr id="7" name="Image 6" descr="AC_JUILLET_2013_CABOURG_FRAT_BANLIEUDSC_8748_DxOFP_C - Copie.jpg"/>
          <p:cNvPicPr>
            <a:picLocks noChangeAspect="1"/>
          </p:cNvPicPr>
          <p:nvPr/>
        </p:nvPicPr>
        <p:blipFill>
          <a:blip r:embed="rId3" cstate="email"/>
          <a:stretch>
            <a:fillRect/>
          </a:stretch>
        </p:blipFill>
        <p:spPr>
          <a:xfrm>
            <a:off x="6096001" y="1844824"/>
            <a:ext cx="4315789" cy="288032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8169490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10386" y="-37818"/>
            <a:ext cx="8961939" cy="1390317"/>
          </a:xfrm>
        </p:spPr>
        <p:txBody>
          <a:bodyPr/>
          <a:lstStyle/>
          <a:p>
            <a:r>
              <a:rPr lang="fr-FR" dirty="0" smtClean="0"/>
              <a:t>Les petits frères chiffres clés</a:t>
            </a:r>
            <a:endParaRPr lang="fr-FR" dirty="0"/>
          </a:p>
        </p:txBody>
      </p:sp>
      <p:sp>
        <p:nvSpPr>
          <p:cNvPr id="3" name="Espace réservé du contenu 2"/>
          <p:cNvSpPr>
            <a:spLocks noGrp="1"/>
          </p:cNvSpPr>
          <p:nvPr>
            <p:ph sz="half" idx="1"/>
          </p:nvPr>
        </p:nvSpPr>
        <p:spPr>
          <a:xfrm>
            <a:off x="990600" y="1817688"/>
            <a:ext cx="5181600" cy="4351338"/>
          </a:xfrm>
        </p:spPr>
        <p:txBody>
          <a:bodyPr>
            <a:normAutofit fontScale="92500"/>
          </a:bodyPr>
          <a:lstStyle/>
          <a:p>
            <a:pPr marL="0" indent="0">
              <a:buNone/>
            </a:pPr>
            <a:r>
              <a:rPr lang="fr-FR" altLang="fr-FR" b="1" dirty="0" smtClean="0">
                <a:solidFill>
                  <a:schemeClr val="bg1"/>
                </a:solidFill>
                <a:latin typeface="Arial" panose="020B0604020202020204" pitchFamily="34" charset="0"/>
              </a:rPr>
              <a:t>1 </a:t>
            </a:r>
            <a:r>
              <a:rPr lang="fr-FR" altLang="fr-FR" b="1" dirty="0">
                <a:solidFill>
                  <a:schemeClr val="bg1"/>
                </a:solidFill>
                <a:latin typeface="Arial" panose="020B0604020202020204" pitchFamily="34" charset="0"/>
              </a:rPr>
              <a:t>400 accompagnées régulièrement </a:t>
            </a:r>
          </a:p>
          <a:p>
            <a:r>
              <a:rPr lang="fr-FR" dirty="0" smtClean="0"/>
              <a:t>36 400 personnes accueillies dont </a:t>
            </a:r>
            <a:endParaRPr lang="fr-FR" dirty="0" smtClean="0"/>
          </a:p>
          <a:p>
            <a:r>
              <a:rPr lang="fr-FR" dirty="0" smtClean="0"/>
              <a:t>10 </a:t>
            </a:r>
            <a:r>
              <a:rPr lang="fr-FR" dirty="0" smtClean="0"/>
              <a:t>000 personnes accompagnées </a:t>
            </a:r>
            <a:r>
              <a:rPr lang="fr-FR" dirty="0" smtClean="0"/>
              <a:t>par des bénévoles organisées en équipe (200 en France)</a:t>
            </a:r>
            <a:endParaRPr lang="fr-FR" dirty="0"/>
          </a:p>
          <a:p>
            <a:pPr marL="228600" lvl="1">
              <a:spcBef>
                <a:spcPts val="1000"/>
              </a:spcBef>
            </a:pPr>
            <a:r>
              <a:rPr lang="fr-FR" sz="2600" dirty="0" smtClean="0"/>
              <a:t>11 </a:t>
            </a:r>
            <a:r>
              <a:rPr lang="fr-FR" sz="2600" dirty="0"/>
              <a:t>000 </a:t>
            </a:r>
            <a:r>
              <a:rPr lang="fr-FR" sz="2600" dirty="0" smtClean="0"/>
              <a:t>bénévoles</a:t>
            </a:r>
          </a:p>
          <a:p>
            <a:r>
              <a:rPr lang="fr-FR" dirty="0" smtClean="0"/>
              <a:t>555 salariés</a:t>
            </a:r>
          </a:p>
          <a:p>
            <a:r>
              <a:rPr lang="fr-FR" dirty="0" smtClean="0"/>
              <a:t>167 000 donateurs</a:t>
            </a:r>
            <a:endParaRPr lang="fr-FR" dirty="0"/>
          </a:p>
        </p:txBody>
      </p:sp>
      <p:sp>
        <p:nvSpPr>
          <p:cNvPr id="4" name="Espace réservé du contenu 3"/>
          <p:cNvSpPr>
            <a:spLocks noGrp="1"/>
          </p:cNvSpPr>
          <p:nvPr>
            <p:ph sz="half" idx="2"/>
          </p:nvPr>
        </p:nvSpPr>
        <p:spPr/>
        <p:txBody>
          <a:bodyPr>
            <a:normAutofit fontScale="92500"/>
          </a:bodyPr>
          <a:lstStyle/>
          <a:p>
            <a:endParaRPr lang="fr-FR" dirty="0"/>
          </a:p>
        </p:txBody>
      </p:sp>
      <p:sp>
        <p:nvSpPr>
          <p:cNvPr id="19458" name="Espace réservé du numéro de diapositive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73B"/>
              </a:buClr>
              <a:buChar char="•"/>
              <a:defRPr sz="2800">
                <a:solidFill>
                  <a:srgbClr val="00973B"/>
                </a:solidFill>
                <a:latin typeface="Calibri" panose="020F0502020204030204" pitchFamily="34" charset="0"/>
              </a:defRPr>
            </a:lvl1pPr>
            <a:lvl2pPr marL="742950" indent="-285750">
              <a:spcBef>
                <a:spcPct val="20000"/>
              </a:spcBef>
              <a:buClr>
                <a:srgbClr val="00973B"/>
              </a:buClr>
              <a:buChar char="–"/>
              <a:defRPr sz="2400">
                <a:solidFill>
                  <a:schemeClr val="tx1"/>
                </a:solidFill>
                <a:latin typeface="Calibri" panose="020F0502020204030204" pitchFamily="34" charset="0"/>
              </a:defRPr>
            </a:lvl2pPr>
            <a:lvl3pPr marL="1143000" indent="-228600">
              <a:spcBef>
                <a:spcPct val="20000"/>
              </a:spcBef>
              <a:buClr>
                <a:srgbClr val="00973B"/>
              </a:buClr>
              <a:buChar char="•"/>
              <a:defRPr sz="2000">
                <a:solidFill>
                  <a:schemeClr val="tx1"/>
                </a:solidFill>
                <a:latin typeface="Calibri" panose="020F0502020204030204" pitchFamily="34" charset="0"/>
              </a:defRPr>
            </a:lvl3pPr>
            <a:lvl4pPr marL="1600200" indent="-228600">
              <a:spcBef>
                <a:spcPct val="20000"/>
              </a:spcBef>
              <a:buClr>
                <a:srgbClr val="00973B"/>
              </a:buClr>
              <a:buChar char="–"/>
              <a:defRPr>
                <a:solidFill>
                  <a:schemeClr val="tx1"/>
                </a:solidFill>
                <a:latin typeface="Calibri" panose="020F0502020204030204" pitchFamily="34" charset="0"/>
              </a:defRPr>
            </a:lvl4pPr>
            <a:lvl5pPr marL="2057400" indent="-228600">
              <a:spcBef>
                <a:spcPct val="20000"/>
              </a:spcBef>
              <a:buClr>
                <a:srgbClr val="00973B"/>
              </a:buClr>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00973B"/>
              </a:buClr>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00973B"/>
              </a:buClr>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00973B"/>
              </a:buClr>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00973B"/>
              </a:buClr>
              <a:buChar char="»"/>
              <a:defRPr>
                <a:solidFill>
                  <a:schemeClr val="tx1"/>
                </a:solidFill>
                <a:latin typeface="Calibri" panose="020F0502020204030204" pitchFamily="34" charset="0"/>
              </a:defRPr>
            </a:lvl9pPr>
          </a:lstStyle>
          <a:p>
            <a:pPr>
              <a:spcBef>
                <a:spcPct val="0"/>
              </a:spcBef>
              <a:buClrTx/>
              <a:buFontTx/>
              <a:buNone/>
            </a:pPr>
            <a:fld id="{81204C66-606B-4FC0-8D65-2FB8686AAFAB}" type="slidenum">
              <a:rPr lang="fr-FR" altLang="fr-FR" sz="1400">
                <a:solidFill>
                  <a:schemeClr val="tx1"/>
                </a:solidFill>
                <a:latin typeface="Arial" panose="020B0604020202020204" pitchFamily="34" charset="0"/>
              </a:rPr>
              <a:pPr>
                <a:spcBef>
                  <a:spcPct val="0"/>
                </a:spcBef>
                <a:buClrTx/>
                <a:buFontTx/>
                <a:buNone/>
              </a:pPr>
              <a:t>3</a:t>
            </a:fld>
            <a:endParaRPr lang="fr-FR" altLang="fr-FR" sz="1400">
              <a:solidFill>
                <a:schemeClr val="tx1"/>
              </a:solidFill>
              <a:latin typeface="Arial" panose="020B0604020202020204" pitchFamily="34" charset="0"/>
            </a:endParaRPr>
          </a:p>
        </p:txBody>
      </p:sp>
      <p:pic>
        <p:nvPicPr>
          <p:cNvPr id="19459" name="Image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97213" y="1894169"/>
            <a:ext cx="3451122" cy="42827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959588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716904" y="330201"/>
            <a:ext cx="9208396" cy="1157396"/>
          </a:xfrm>
        </p:spPr>
        <p:txBody>
          <a:bodyPr>
            <a:normAutofit fontScale="90000"/>
          </a:bodyPr>
          <a:lstStyle/>
          <a:p>
            <a:r>
              <a:rPr lang="fr-FR" dirty="0" smtClean="0"/>
              <a:t>Les petits frères des pauvres en région Rhône Alpes Auvergne</a:t>
            </a:r>
            <a:endParaRPr lang="fr-FR" dirty="0"/>
          </a:p>
        </p:txBody>
      </p:sp>
      <p:sp>
        <p:nvSpPr>
          <p:cNvPr id="3" name="Espace réservé du contenu 2"/>
          <p:cNvSpPr>
            <a:spLocks noGrp="1"/>
          </p:cNvSpPr>
          <p:nvPr>
            <p:ph idx="1"/>
          </p:nvPr>
        </p:nvSpPr>
        <p:spPr/>
        <p:txBody>
          <a:bodyPr/>
          <a:lstStyle/>
          <a:p>
            <a:pPr fontAlgn="base">
              <a:spcBef>
                <a:spcPct val="20000"/>
              </a:spcBef>
              <a:spcAft>
                <a:spcPct val="0"/>
              </a:spcAft>
              <a:buClr>
                <a:srgbClr val="00973B"/>
              </a:buClr>
              <a:defRPr/>
            </a:pPr>
            <a:r>
              <a:rPr lang="fr-FR" sz="2000" kern="0" dirty="0">
                <a:solidFill>
                  <a:srgbClr val="00973B"/>
                </a:solidFill>
              </a:rPr>
              <a:t>Chiffres-clés (2015) : </a:t>
            </a:r>
          </a:p>
          <a:p>
            <a:pPr marL="285750" indent="-285750" fontAlgn="base">
              <a:spcBef>
                <a:spcPct val="20000"/>
              </a:spcBef>
              <a:spcAft>
                <a:spcPct val="0"/>
              </a:spcAft>
              <a:buClr>
                <a:srgbClr val="00973B"/>
              </a:buClr>
              <a:buFont typeface="Wingdings" panose="05000000000000000000" pitchFamily="2" charset="2"/>
              <a:buChar char="§"/>
              <a:defRPr/>
            </a:pPr>
            <a:r>
              <a:rPr lang="fr-FR" altLang="fr-FR" sz="1400" dirty="0"/>
              <a:t>1300 bénévoles dont 300 ponctuels</a:t>
            </a:r>
            <a:endParaRPr lang="fr-FR" altLang="fr-FR" sz="1400" kern="0" dirty="0"/>
          </a:p>
          <a:p>
            <a:pPr marL="285750" indent="-285750" fontAlgn="base">
              <a:spcBef>
                <a:spcPct val="20000"/>
              </a:spcBef>
              <a:spcAft>
                <a:spcPct val="0"/>
              </a:spcAft>
              <a:buClr>
                <a:srgbClr val="00973B"/>
              </a:buClr>
              <a:buFont typeface="Wingdings" panose="05000000000000000000" pitchFamily="2" charset="2"/>
              <a:buChar char="§"/>
              <a:defRPr/>
            </a:pPr>
            <a:r>
              <a:rPr lang="fr-FR" sz="1600" kern="0" dirty="0"/>
              <a:t>1 067 personnes accompagnées dont les 2/3 à domicile</a:t>
            </a:r>
          </a:p>
          <a:p>
            <a:pPr marL="285750" indent="-285750" fontAlgn="base">
              <a:spcBef>
                <a:spcPct val="20000"/>
              </a:spcBef>
              <a:spcAft>
                <a:spcPct val="0"/>
              </a:spcAft>
              <a:buClr>
                <a:srgbClr val="00973B"/>
              </a:buClr>
              <a:buFont typeface="Wingdings" panose="05000000000000000000" pitchFamily="2" charset="2"/>
              <a:buChar char="§"/>
              <a:defRPr/>
            </a:pPr>
            <a:r>
              <a:rPr lang="fr-FR" sz="1600" kern="0" dirty="0"/>
              <a:t>21 667 personnes accueillies</a:t>
            </a:r>
          </a:p>
          <a:p>
            <a:pPr marL="285750" indent="-285750" fontAlgn="base">
              <a:spcBef>
                <a:spcPct val="20000"/>
              </a:spcBef>
              <a:spcAft>
                <a:spcPct val="0"/>
              </a:spcAft>
              <a:buClr>
                <a:srgbClr val="00973B"/>
              </a:buClr>
              <a:buFont typeface="Wingdings" panose="05000000000000000000" pitchFamily="2" charset="2"/>
              <a:buChar char="§"/>
              <a:defRPr/>
            </a:pPr>
            <a:r>
              <a:rPr lang="fr-FR" sz="1600" kern="0" dirty="0" smtClean="0"/>
              <a:t>3 914 appels écoutés par l’équipe </a:t>
            </a:r>
            <a:r>
              <a:rPr lang="fr-FR" sz="1600" kern="0" dirty="0" err="1" smtClean="0"/>
              <a:t>Solitud’écoute</a:t>
            </a:r>
            <a:endParaRPr lang="fr-FR" sz="1600" kern="0" dirty="0" smtClean="0"/>
          </a:p>
          <a:p>
            <a:pPr marL="285750" indent="-285750" fontAlgn="base">
              <a:spcBef>
                <a:spcPct val="20000"/>
              </a:spcBef>
              <a:spcAft>
                <a:spcPct val="0"/>
              </a:spcAft>
              <a:buClr>
                <a:srgbClr val="00973B"/>
              </a:buClr>
              <a:buFont typeface="Wingdings" panose="05000000000000000000" pitchFamily="2" charset="2"/>
              <a:buChar char="§"/>
              <a:defRPr/>
            </a:pPr>
            <a:r>
              <a:rPr lang="fr-FR" sz="1600" kern="0" dirty="0" smtClean="0"/>
              <a:t>667 journées d’activités collectives proposées à 7 938 personnes</a:t>
            </a:r>
          </a:p>
          <a:p>
            <a:pPr marL="285750" indent="-285750" fontAlgn="base">
              <a:spcBef>
                <a:spcPct val="20000"/>
              </a:spcBef>
              <a:spcAft>
                <a:spcPct val="0"/>
              </a:spcAft>
              <a:buClr>
                <a:srgbClr val="00973B"/>
              </a:buClr>
              <a:buFont typeface="Wingdings" panose="05000000000000000000" pitchFamily="2" charset="2"/>
              <a:buChar char="§"/>
              <a:defRPr/>
            </a:pPr>
            <a:r>
              <a:rPr lang="fr-FR" sz="1600" kern="0" dirty="0" smtClean="0"/>
              <a:t> 220 personnes ont bénéficié d’un séjour de vacances dont 148 dans en partenariat avec les hôpitaux</a:t>
            </a:r>
          </a:p>
          <a:p>
            <a:pPr marL="285750" indent="-285750" fontAlgn="base">
              <a:spcBef>
                <a:spcPct val="20000"/>
              </a:spcBef>
              <a:spcAft>
                <a:spcPct val="0"/>
              </a:spcAft>
              <a:buClr>
                <a:srgbClr val="00973B"/>
              </a:buClr>
              <a:buFont typeface="Wingdings" panose="05000000000000000000" pitchFamily="2" charset="2"/>
              <a:buChar char="§"/>
              <a:defRPr/>
            </a:pPr>
            <a:r>
              <a:rPr lang="fr-FR" sz="1600" kern="0" dirty="0" smtClean="0"/>
              <a:t>1 185 personnes isolées concernées par nos actions à Noël</a:t>
            </a:r>
          </a:p>
          <a:p>
            <a:pPr marL="285750" indent="-285750" fontAlgn="base">
              <a:spcBef>
                <a:spcPct val="20000"/>
              </a:spcBef>
              <a:spcAft>
                <a:spcPct val="0"/>
              </a:spcAft>
              <a:buClr>
                <a:srgbClr val="00973B"/>
              </a:buClr>
              <a:buFont typeface="Wingdings" panose="05000000000000000000" pitchFamily="2" charset="2"/>
              <a:buChar char="§"/>
              <a:defRPr/>
            </a:pPr>
            <a:r>
              <a:rPr lang="fr-FR" sz="1600" kern="0" dirty="0" smtClean="0"/>
              <a:t> 41 logements diffus en Région (accès au logement des personnes en situation de précarité</a:t>
            </a:r>
          </a:p>
          <a:p>
            <a:pPr marL="285750" indent="-285750" fontAlgn="base">
              <a:spcBef>
                <a:spcPct val="20000"/>
              </a:spcBef>
              <a:spcAft>
                <a:spcPct val="0"/>
              </a:spcAft>
              <a:buClr>
                <a:srgbClr val="00973B"/>
              </a:buClr>
              <a:buFont typeface="Wingdings" panose="05000000000000000000" pitchFamily="2" charset="2"/>
              <a:buChar char="§"/>
              <a:defRPr/>
            </a:pPr>
            <a:r>
              <a:rPr lang="fr-FR" sz="1600" kern="0" dirty="0" smtClean="0"/>
              <a:t> 1 établissement spécialisé pour 10 personnes âgées ayant connu un parcours  d’errance.</a:t>
            </a:r>
          </a:p>
          <a:p>
            <a:pPr marL="285750" indent="-285750" fontAlgn="base">
              <a:spcBef>
                <a:spcPct val="20000"/>
              </a:spcBef>
              <a:spcAft>
                <a:spcPct val="0"/>
              </a:spcAft>
              <a:buClr>
                <a:srgbClr val="00973B"/>
              </a:buClr>
              <a:buFont typeface="Wingdings" panose="05000000000000000000" pitchFamily="2" charset="2"/>
              <a:buChar char="§"/>
              <a:defRPr/>
            </a:pPr>
            <a:endParaRPr lang="fr-FR" sz="1600" kern="0" dirty="0"/>
          </a:p>
          <a:p>
            <a:pPr marL="285750" indent="-285750" algn="ctr" fontAlgn="base">
              <a:spcBef>
                <a:spcPct val="20000"/>
              </a:spcBef>
              <a:spcAft>
                <a:spcPct val="0"/>
              </a:spcAft>
              <a:buClr>
                <a:srgbClr val="00973B"/>
              </a:buClr>
              <a:buFont typeface="Wingdings" panose="05000000000000000000" pitchFamily="2" charset="2"/>
              <a:buChar char="§"/>
              <a:defRPr/>
            </a:pPr>
            <a:r>
              <a:rPr lang="fr-FR" sz="1600" kern="0" dirty="0"/>
              <a:t>Contact: les petits frères des Pauvres 2, rue Saint Gervais 69008 Lyon</a:t>
            </a:r>
          </a:p>
          <a:p>
            <a:pPr marL="742950" lvl="1" indent="-285750" algn="ctr" fontAlgn="base">
              <a:spcBef>
                <a:spcPct val="20000"/>
              </a:spcBef>
              <a:spcAft>
                <a:spcPct val="0"/>
              </a:spcAft>
              <a:buClr>
                <a:srgbClr val="00973B"/>
              </a:buClr>
              <a:buFont typeface="Wingdings" panose="05000000000000000000" pitchFamily="2" charset="2"/>
              <a:buChar char="§"/>
              <a:defRPr/>
            </a:pPr>
            <a:r>
              <a:rPr lang="fr-FR" sz="1600" kern="0" dirty="0"/>
              <a:t> Tel: 04 72 78 52 52</a:t>
            </a:r>
          </a:p>
        </p:txBody>
      </p:sp>
      <p:sp>
        <p:nvSpPr>
          <p:cNvPr id="4" name="Espace réservé du pied de page 3"/>
          <p:cNvSpPr>
            <a:spLocks noGrp="1"/>
          </p:cNvSpPr>
          <p:nvPr>
            <p:ph type="ftr" sz="quarter" idx="11"/>
          </p:nvPr>
        </p:nvSpPr>
        <p:spPr/>
        <p:txBody>
          <a:bodyPr/>
          <a:lstStyle/>
          <a:p>
            <a:r>
              <a:rPr lang="fr-FR" smtClean="0"/>
              <a:t>Salon AGE 3 Lyon 9 mars 2016</a:t>
            </a:r>
            <a:endParaRPr lang="fr-FR"/>
          </a:p>
        </p:txBody>
      </p:sp>
      <p:sp>
        <p:nvSpPr>
          <p:cNvPr id="5" name="Espace réservé du numéro de diapositive 4"/>
          <p:cNvSpPr>
            <a:spLocks noGrp="1"/>
          </p:cNvSpPr>
          <p:nvPr>
            <p:ph type="sldNum" sz="quarter" idx="12"/>
          </p:nvPr>
        </p:nvSpPr>
        <p:spPr/>
        <p:txBody>
          <a:bodyPr/>
          <a:lstStyle/>
          <a:p>
            <a:fld id="{14C5AC58-062C-44C8-BD77-CAF855D83345}" type="slidenum">
              <a:rPr lang="fr-FR" smtClean="0"/>
              <a:t>4</a:t>
            </a:fld>
            <a:endParaRPr lang="fr-FR"/>
          </a:p>
        </p:txBody>
      </p:sp>
    </p:spTree>
    <p:extLst>
      <p:ext uri="{BB962C8B-B14F-4D97-AF65-F5344CB8AC3E}">
        <p14:creationId xmlns:p14="http://schemas.microsoft.com/office/powerpoint/2010/main" val="33428621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913530" y="255751"/>
            <a:ext cx="10515600" cy="1325563"/>
          </a:xfrm>
        </p:spPr>
        <p:txBody>
          <a:bodyPr/>
          <a:lstStyle/>
          <a:p>
            <a:r>
              <a:rPr lang="fr-FR" dirty="0" smtClean="0"/>
              <a:t>Nos implantations</a:t>
            </a:r>
            <a:endParaRPr lang="fr-FR" dirty="0"/>
          </a:p>
        </p:txBody>
      </p:sp>
      <p:grpSp>
        <p:nvGrpSpPr>
          <p:cNvPr id="4" name="Groupe 3"/>
          <p:cNvGrpSpPr/>
          <p:nvPr/>
        </p:nvGrpSpPr>
        <p:grpSpPr>
          <a:xfrm>
            <a:off x="1847529" y="274638"/>
            <a:ext cx="8740647" cy="6353810"/>
            <a:chOff x="336530" y="250190"/>
            <a:chExt cx="8740647" cy="6353810"/>
          </a:xfrm>
        </p:grpSpPr>
        <p:grpSp>
          <p:nvGrpSpPr>
            <p:cNvPr id="5" name="Groupe 4"/>
            <p:cNvGrpSpPr/>
            <p:nvPr/>
          </p:nvGrpSpPr>
          <p:grpSpPr>
            <a:xfrm>
              <a:off x="6876256" y="250190"/>
              <a:ext cx="2125521" cy="698269"/>
              <a:chOff x="6876256" y="250190"/>
              <a:chExt cx="2125521" cy="698269"/>
            </a:xfrm>
          </p:grpSpPr>
          <p:sp>
            <p:nvSpPr>
              <p:cNvPr id="61" name="Ellipse 60"/>
              <p:cNvSpPr/>
              <p:nvPr/>
            </p:nvSpPr>
            <p:spPr>
              <a:xfrm>
                <a:off x="6876256" y="308354"/>
                <a:ext cx="144463" cy="13335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62" name="Ellipse 61"/>
              <p:cNvSpPr/>
              <p:nvPr/>
            </p:nvSpPr>
            <p:spPr>
              <a:xfrm>
                <a:off x="6876256" y="551812"/>
                <a:ext cx="144463" cy="133350"/>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63" name="Ellipse 62"/>
              <p:cNvSpPr/>
              <p:nvPr/>
            </p:nvSpPr>
            <p:spPr>
              <a:xfrm>
                <a:off x="6876256" y="764704"/>
                <a:ext cx="144463" cy="133350"/>
              </a:xfrm>
              <a:prstGeom prst="ellipse">
                <a:avLst/>
              </a:prstGeom>
              <a:solidFill>
                <a:srgbClr val="FF99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solidFill>
                    <a:srgbClr val="0070C0"/>
                  </a:solidFill>
                </a:endParaRPr>
              </a:p>
            </p:txBody>
          </p:sp>
          <p:sp>
            <p:nvSpPr>
              <p:cNvPr id="64" name="Rectangle 63"/>
              <p:cNvSpPr/>
              <p:nvPr/>
            </p:nvSpPr>
            <p:spPr>
              <a:xfrm>
                <a:off x="7092280" y="250190"/>
                <a:ext cx="1909497" cy="253916"/>
              </a:xfrm>
              <a:prstGeom prst="rect">
                <a:avLst/>
              </a:prstGeom>
            </p:spPr>
            <p:txBody>
              <a:bodyPr wrap="none">
                <a:spAutoFit/>
              </a:bodyPr>
              <a:lstStyle/>
              <a:p>
                <a:r>
                  <a:rPr lang="fr-FR" altLang="fr-FR" sz="1050" dirty="0"/>
                  <a:t>16 Equipes d’Action Territoriale</a:t>
                </a:r>
              </a:p>
            </p:txBody>
          </p:sp>
          <p:sp>
            <p:nvSpPr>
              <p:cNvPr id="65" name="Rectangle 64"/>
              <p:cNvSpPr/>
              <p:nvPr/>
            </p:nvSpPr>
            <p:spPr>
              <a:xfrm>
                <a:off x="7092280" y="478535"/>
                <a:ext cx="1858201" cy="253916"/>
              </a:xfrm>
              <a:prstGeom prst="rect">
                <a:avLst/>
              </a:prstGeom>
            </p:spPr>
            <p:txBody>
              <a:bodyPr wrap="none">
                <a:spAutoFit/>
              </a:bodyPr>
              <a:lstStyle/>
              <a:p>
                <a:r>
                  <a:rPr lang="fr-FR" altLang="fr-FR" sz="1050" dirty="0"/>
                  <a:t>12 Equipes en Développement</a:t>
                </a:r>
              </a:p>
            </p:txBody>
          </p:sp>
          <p:sp>
            <p:nvSpPr>
              <p:cNvPr id="66" name="Rectangle 65"/>
              <p:cNvSpPr/>
              <p:nvPr/>
            </p:nvSpPr>
            <p:spPr>
              <a:xfrm>
                <a:off x="7092280" y="694543"/>
                <a:ext cx="1859805" cy="253916"/>
              </a:xfrm>
              <a:prstGeom prst="rect">
                <a:avLst/>
              </a:prstGeom>
            </p:spPr>
            <p:txBody>
              <a:bodyPr wrap="none">
                <a:spAutoFit/>
              </a:bodyPr>
              <a:lstStyle/>
              <a:p>
                <a:r>
                  <a:rPr lang="fr-FR" altLang="fr-FR" sz="1050" dirty="0"/>
                  <a:t>  4 Equipes d’Action Spécifique</a:t>
                </a:r>
              </a:p>
            </p:txBody>
          </p:sp>
        </p:grpSp>
        <p:grpSp>
          <p:nvGrpSpPr>
            <p:cNvPr id="6" name="Groupe 5"/>
            <p:cNvGrpSpPr/>
            <p:nvPr/>
          </p:nvGrpSpPr>
          <p:grpSpPr>
            <a:xfrm>
              <a:off x="336530" y="1266825"/>
              <a:ext cx="8740647" cy="5337175"/>
              <a:chOff x="336530" y="1266825"/>
              <a:chExt cx="8740647" cy="5337175"/>
            </a:xfrm>
          </p:grpSpPr>
          <p:pic>
            <p:nvPicPr>
              <p:cNvPr id="7" name="Image 1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26200" y="6137275"/>
                <a:ext cx="2486025"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 name="Groupe 7"/>
              <p:cNvGrpSpPr/>
              <p:nvPr/>
            </p:nvGrpSpPr>
            <p:grpSpPr>
              <a:xfrm>
                <a:off x="336530" y="1266825"/>
                <a:ext cx="8740647" cy="4545013"/>
                <a:chOff x="336530" y="1266825"/>
                <a:chExt cx="8740647" cy="4545013"/>
              </a:xfrm>
            </p:grpSpPr>
            <p:grpSp>
              <p:nvGrpSpPr>
                <p:cNvPr id="9" name="Groupe 8"/>
                <p:cNvGrpSpPr/>
                <p:nvPr/>
              </p:nvGrpSpPr>
              <p:grpSpPr>
                <a:xfrm>
                  <a:off x="583733" y="1266825"/>
                  <a:ext cx="8493444" cy="4545013"/>
                  <a:chOff x="583733" y="1266825"/>
                  <a:chExt cx="8493444" cy="4545013"/>
                </a:xfrm>
              </p:grpSpPr>
              <p:pic>
                <p:nvPicPr>
                  <p:cNvPr id="11" name="Image 19"/>
                  <p:cNvPicPr>
                    <a:picLocks noChangeAspect="1"/>
                  </p:cNvPicPr>
                  <p:nvPr/>
                </p:nvPicPr>
                <p:blipFill>
                  <a:blip r:embed="rId3">
                    <a:extLst>
                      <a:ext uri="{28A0092B-C50C-407E-A947-70E740481C1C}">
                        <a14:useLocalDpi xmlns:a14="http://schemas.microsoft.com/office/drawing/2010/main" val="0"/>
                      </a:ext>
                    </a:extLst>
                  </a:blip>
                  <a:srcRect l="30824" t="20930" r="36549" b="41055"/>
                  <a:stretch>
                    <a:fillRect/>
                  </a:stretch>
                </p:blipFill>
                <p:spPr bwMode="auto">
                  <a:xfrm>
                    <a:off x="1362075" y="1281113"/>
                    <a:ext cx="6221413"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ZoneTexte 7"/>
                  <p:cNvSpPr txBox="1">
                    <a:spLocks noChangeArrowheads="1"/>
                  </p:cNvSpPr>
                  <p:nvPr/>
                </p:nvSpPr>
                <p:spPr bwMode="auto">
                  <a:xfrm>
                    <a:off x="5724128" y="4646464"/>
                    <a:ext cx="16938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fr-FR" altLang="fr-FR" sz="1800" dirty="0"/>
                      <a:t>        Grenoble</a:t>
                    </a:r>
                  </a:p>
                </p:txBody>
              </p:sp>
              <p:sp>
                <p:nvSpPr>
                  <p:cNvPr id="13" name="ZoneTexte 8"/>
                  <p:cNvSpPr txBox="1">
                    <a:spLocks noChangeArrowheads="1"/>
                  </p:cNvSpPr>
                  <p:nvPr/>
                </p:nvSpPr>
                <p:spPr bwMode="auto">
                  <a:xfrm>
                    <a:off x="6660331" y="3131676"/>
                    <a:ext cx="172799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fr-FR" altLang="fr-FR" sz="1800" dirty="0"/>
                      <a:t>Belley</a:t>
                    </a:r>
                  </a:p>
                </p:txBody>
              </p:sp>
              <p:sp>
                <p:nvSpPr>
                  <p:cNvPr id="14" name="Ellipse 13"/>
                  <p:cNvSpPr/>
                  <p:nvPr/>
                </p:nvSpPr>
                <p:spPr>
                  <a:xfrm>
                    <a:off x="3490913" y="3500438"/>
                    <a:ext cx="144462" cy="13335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15" name="Ellipse 14"/>
                  <p:cNvSpPr/>
                  <p:nvPr/>
                </p:nvSpPr>
                <p:spPr>
                  <a:xfrm>
                    <a:off x="5219700" y="3873500"/>
                    <a:ext cx="179388" cy="179388"/>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16" name="Ellipse 15"/>
                  <p:cNvSpPr/>
                  <p:nvPr/>
                </p:nvSpPr>
                <p:spPr>
                  <a:xfrm>
                    <a:off x="5219700" y="3219450"/>
                    <a:ext cx="144463" cy="13335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17" name="ZoneTexte 16"/>
                  <p:cNvSpPr txBox="1">
                    <a:spLocks noChangeArrowheads="1"/>
                  </p:cNvSpPr>
                  <p:nvPr/>
                </p:nvSpPr>
                <p:spPr bwMode="auto">
                  <a:xfrm>
                    <a:off x="5796136" y="4725119"/>
                    <a:ext cx="250825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endParaRPr lang="fr-FR" altLang="fr-FR" sz="1200" dirty="0"/>
                  </a:p>
                </p:txBody>
              </p:sp>
              <p:cxnSp>
                <p:nvCxnSpPr>
                  <p:cNvPr id="18" name="Connecteur droit avec flèche 17"/>
                  <p:cNvCxnSpPr/>
                  <p:nvPr/>
                </p:nvCxnSpPr>
                <p:spPr>
                  <a:xfrm>
                    <a:off x="2340478" y="3427536"/>
                    <a:ext cx="1080014" cy="133985"/>
                  </a:xfrm>
                  <a:prstGeom prst="straightConnector1">
                    <a:avLst/>
                  </a:prstGeom>
                  <a:ln w="12700">
                    <a:solidFill>
                      <a:schemeClr val="bg1">
                        <a:lumMod val="50000"/>
                      </a:schemeClr>
                    </a:solidFill>
                    <a:tailEnd type="arrow"/>
                  </a:ln>
                </p:spPr>
                <p:style>
                  <a:lnRef idx="2">
                    <a:schemeClr val="accent6"/>
                  </a:lnRef>
                  <a:fillRef idx="0">
                    <a:schemeClr val="accent6"/>
                  </a:fillRef>
                  <a:effectRef idx="1">
                    <a:schemeClr val="accent6"/>
                  </a:effectRef>
                  <a:fontRef idx="minor">
                    <a:schemeClr val="tx1"/>
                  </a:fontRef>
                </p:style>
              </p:cxnSp>
              <p:cxnSp>
                <p:nvCxnSpPr>
                  <p:cNvPr id="19" name="Connecteur droit avec flèche 18"/>
                  <p:cNvCxnSpPr/>
                  <p:nvPr/>
                </p:nvCxnSpPr>
                <p:spPr>
                  <a:xfrm flipH="1" flipV="1">
                    <a:off x="5446714" y="4030663"/>
                    <a:ext cx="670394" cy="694456"/>
                  </a:xfrm>
                  <a:prstGeom prst="straightConnector1">
                    <a:avLst/>
                  </a:prstGeom>
                  <a:ln w="12700">
                    <a:solidFill>
                      <a:schemeClr val="bg1">
                        <a:lumMod val="50000"/>
                      </a:schemeClr>
                    </a:solidFill>
                    <a:tailEnd type="arrow"/>
                  </a:ln>
                </p:spPr>
                <p:style>
                  <a:lnRef idx="2">
                    <a:schemeClr val="accent6"/>
                  </a:lnRef>
                  <a:fillRef idx="0">
                    <a:schemeClr val="accent6"/>
                  </a:fillRef>
                  <a:effectRef idx="1">
                    <a:schemeClr val="accent6"/>
                  </a:effectRef>
                  <a:fontRef idx="minor">
                    <a:schemeClr val="tx1"/>
                  </a:fontRef>
                </p:style>
              </p:cxnSp>
              <p:cxnSp>
                <p:nvCxnSpPr>
                  <p:cNvPr id="20" name="Connecteur droit avec flèche 19"/>
                  <p:cNvCxnSpPr/>
                  <p:nvPr/>
                </p:nvCxnSpPr>
                <p:spPr>
                  <a:xfrm flipH="1" flipV="1">
                    <a:off x="5540375" y="3309938"/>
                    <a:ext cx="1049338" cy="49212"/>
                  </a:xfrm>
                  <a:prstGeom prst="straightConnector1">
                    <a:avLst/>
                  </a:prstGeom>
                  <a:ln w="12700">
                    <a:solidFill>
                      <a:schemeClr val="bg1">
                        <a:lumMod val="50000"/>
                      </a:schemeClr>
                    </a:solidFill>
                    <a:tailEnd type="arrow"/>
                  </a:ln>
                </p:spPr>
                <p:style>
                  <a:lnRef idx="2">
                    <a:schemeClr val="accent6"/>
                  </a:lnRef>
                  <a:fillRef idx="0">
                    <a:schemeClr val="accent6"/>
                  </a:fillRef>
                  <a:effectRef idx="1">
                    <a:schemeClr val="accent6"/>
                  </a:effectRef>
                  <a:fontRef idx="minor">
                    <a:schemeClr val="tx1"/>
                  </a:fontRef>
                </p:style>
              </p:cxnSp>
              <p:sp>
                <p:nvSpPr>
                  <p:cNvPr id="21" name="Ellipse 20"/>
                  <p:cNvSpPr/>
                  <p:nvPr/>
                </p:nvSpPr>
                <p:spPr>
                  <a:xfrm>
                    <a:off x="4351338" y="3667125"/>
                    <a:ext cx="144462" cy="134938"/>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22" name="ZoneTexte 8"/>
                  <p:cNvSpPr txBox="1">
                    <a:spLocks noChangeArrowheads="1"/>
                  </p:cNvSpPr>
                  <p:nvPr/>
                </p:nvSpPr>
                <p:spPr bwMode="auto">
                  <a:xfrm>
                    <a:off x="3344069" y="5445126"/>
                    <a:ext cx="2159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fr-FR" altLang="fr-FR" sz="1800" dirty="0"/>
                      <a:t>           Saint Etienne</a:t>
                    </a:r>
                  </a:p>
                </p:txBody>
              </p:sp>
              <p:cxnSp>
                <p:nvCxnSpPr>
                  <p:cNvPr id="23" name="Connecteur droit avec flèche 22"/>
                  <p:cNvCxnSpPr/>
                  <p:nvPr/>
                </p:nvCxnSpPr>
                <p:spPr>
                  <a:xfrm flipH="1" flipV="1">
                    <a:off x="4423569" y="3866398"/>
                    <a:ext cx="166439" cy="1493734"/>
                  </a:xfrm>
                  <a:prstGeom prst="straightConnector1">
                    <a:avLst/>
                  </a:prstGeom>
                  <a:ln w="12700">
                    <a:solidFill>
                      <a:schemeClr val="bg1">
                        <a:lumMod val="50000"/>
                      </a:schemeClr>
                    </a:solidFill>
                    <a:tailEnd type="arrow"/>
                  </a:ln>
                </p:spPr>
                <p:style>
                  <a:lnRef idx="2">
                    <a:schemeClr val="accent6"/>
                  </a:lnRef>
                  <a:fillRef idx="0">
                    <a:schemeClr val="accent6"/>
                  </a:fillRef>
                  <a:effectRef idx="1">
                    <a:schemeClr val="accent6"/>
                  </a:effectRef>
                  <a:fontRef idx="minor">
                    <a:schemeClr val="tx1"/>
                  </a:fontRef>
                </p:style>
              </p:cxnSp>
              <p:sp>
                <p:nvSpPr>
                  <p:cNvPr id="24" name="Ellipse 23"/>
                  <p:cNvSpPr/>
                  <p:nvPr/>
                </p:nvSpPr>
                <p:spPr>
                  <a:xfrm>
                    <a:off x="3829050" y="3655690"/>
                    <a:ext cx="144463" cy="13335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25" name="ZoneTexte 6"/>
                  <p:cNvSpPr txBox="1">
                    <a:spLocks noChangeArrowheads="1"/>
                  </p:cNvSpPr>
                  <p:nvPr/>
                </p:nvSpPr>
                <p:spPr bwMode="auto">
                  <a:xfrm>
                    <a:off x="1074676" y="4866823"/>
                    <a:ext cx="21605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fr-FR" altLang="fr-FR" sz="1800" dirty="0"/>
                      <a:t>   Ambert</a:t>
                    </a:r>
                  </a:p>
                </p:txBody>
              </p:sp>
              <p:cxnSp>
                <p:nvCxnSpPr>
                  <p:cNvPr id="26" name="Connecteur droit avec flèche 25"/>
                  <p:cNvCxnSpPr/>
                  <p:nvPr/>
                </p:nvCxnSpPr>
                <p:spPr>
                  <a:xfrm flipV="1">
                    <a:off x="2771775" y="3795713"/>
                    <a:ext cx="1129506" cy="1206405"/>
                  </a:xfrm>
                  <a:prstGeom prst="straightConnector1">
                    <a:avLst/>
                  </a:prstGeom>
                  <a:ln w="12700">
                    <a:solidFill>
                      <a:schemeClr val="bg1">
                        <a:lumMod val="50000"/>
                      </a:schemeClr>
                    </a:solidFill>
                    <a:tailEnd type="arrow"/>
                  </a:ln>
                </p:spPr>
                <p:style>
                  <a:lnRef idx="2">
                    <a:schemeClr val="accent6"/>
                  </a:lnRef>
                  <a:fillRef idx="0">
                    <a:schemeClr val="accent6"/>
                  </a:fillRef>
                  <a:effectRef idx="1">
                    <a:schemeClr val="accent6"/>
                  </a:effectRef>
                  <a:fontRef idx="minor">
                    <a:schemeClr val="tx1"/>
                  </a:fontRef>
                </p:style>
              </p:cxnSp>
              <p:sp>
                <p:nvSpPr>
                  <p:cNvPr id="27" name="Ellipse 26"/>
                  <p:cNvSpPr/>
                  <p:nvPr/>
                </p:nvSpPr>
                <p:spPr>
                  <a:xfrm>
                    <a:off x="4140200" y="3267075"/>
                    <a:ext cx="144463" cy="134938"/>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28" name="ZoneTexte 6"/>
                  <p:cNvSpPr txBox="1">
                    <a:spLocks noChangeArrowheads="1"/>
                  </p:cNvSpPr>
                  <p:nvPr/>
                </p:nvSpPr>
                <p:spPr bwMode="auto">
                  <a:xfrm>
                    <a:off x="2586783" y="1780272"/>
                    <a:ext cx="21605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fr-FR" altLang="fr-FR" sz="1800" dirty="0"/>
                      <a:t>   Roanne</a:t>
                    </a:r>
                  </a:p>
                </p:txBody>
              </p:sp>
              <p:cxnSp>
                <p:nvCxnSpPr>
                  <p:cNvPr id="29" name="Connecteur droit avec flèche 28"/>
                  <p:cNvCxnSpPr/>
                  <p:nvPr/>
                </p:nvCxnSpPr>
                <p:spPr>
                  <a:xfrm>
                    <a:off x="3713956" y="2204864"/>
                    <a:ext cx="426244" cy="1014586"/>
                  </a:xfrm>
                  <a:prstGeom prst="straightConnector1">
                    <a:avLst/>
                  </a:prstGeom>
                  <a:ln w="12700">
                    <a:solidFill>
                      <a:schemeClr val="bg1">
                        <a:lumMod val="50000"/>
                      </a:schemeClr>
                    </a:solidFill>
                    <a:tailEnd type="arrow"/>
                  </a:ln>
                </p:spPr>
                <p:style>
                  <a:lnRef idx="2">
                    <a:schemeClr val="accent6"/>
                  </a:lnRef>
                  <a:fillRef idx="0">
                    <a:schemeClr val="accent6"/>
                  </a:fillRef>
                  <a:effectRef idx="1">
                    <a:schemeClr val="accent6"/>
                  </a:effectRef>
                  <a:fontRef idx="minor">
                    <a:schemeClr val="tx1"/>
                  </a:fontRef>
                </p:style>
              </p:cxnSp>
              <p:grpSp>
                <p:nvGrpSpPr>
                  <p:cNvPr id="30" name="Groupe 29"/>
                  <p:cNvGrpSpPr/>
                  <p:nvPr/>
                </p:nvGrpSpPr>
                <p:grpSpPr>
                  <a:xfrm>
                    <a:off x="3995589" y="1266825"/>
                    <a:ext cx="2160587" cy="2234183"/>
                    <a:chOff x="3995589" y="1266825"/>
                    <a:chExt cx="2160587" cy="2234183"/>
                  </a:xfrm>
                </p:grpSpPr>
                <p:sp>
                  <p:nvSpPr>
                    <p:cNvPr id="58" name="Ellipse 57"/>
                    <p:cNvSpPr>
                      <a:spLocks noChangeAspect="1"/>
                    </p:cNvSpPr>
                    <p:nvPr/>
                  </p:nvSpPr>
                  <p:spPr>
                    <a:xfrm>
                      <a:off x="4536008" y="3401316"/>
                      <a:ext cx="108000" cy="99692"/>
                    </a:xfrm>
                    <a:prstGeom prst="ellipse">
                      <a:avLst/>
                    </a:prstGeom>
                    <a:solidFill>
                      <a:srgbClr val="FF99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59" name="ZoneTexte 33"/>
                    <p:cNvSpPr txBox="1">
                      <a:spLocks noChangeArrowheads="1"/>
                    </p:cNvSpPr>
                    <p:nvPr/>
                  </p:nvSpPr>
                  <p:spPr bwMode="auto">
                    <a:xfrm>
                      <a:off x="3995589" y="1266825"/>
                      <a:ext cx="2160587" cy="538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fr-FR" altLang="fr-FR" sz="1800" dirty="0"/>
                        <a:t>Grézieu la Varenne</a:t>
                      </a:r>
                    </a:p>
                    <a:p>
                      <a:pPr algn="ctr" eaLnBrk="1" hangingPunct="1">
                        <a:spcBef>
                          <a:spcPct val="0"/>
                        </a:spcBef>
                        <a:buFontTx/>
                        <a:buNone/>
                      </a:pPr>
                      <a:r>
                        <a:rPr lang="fr-FR" altLang="fr-FR" sz="1100" dirty="0">
                          <a:solidFill>
                            <a:srgbClr val="FF9900"/>
                          </a:solidFill>
                          <a:latin typeface="+mn-lt"/>
                        </a:rPr>
                        <a:t>1 EAS: Equipe maison Charmanon</a:t>
                      </a:r>
                    </a:p>
                  </p:txBody>
                </p:sp>
                <p:cxnSp>
                  <p:nvCxnSpPr>
                    <p:cNvPr id="60" name="Connecteur droit avec flèche 59"/>
                    <p:cNvCxnSpPr/>
                    <p:nvPr/>
                  </p:nvCxnSpPr>
                  <p:spPr>
                    <a:xfrm flipH="1">
                      <a:off x="4678387" y="2109788"/>
                      <a:ext cx="273027" cy="1206554"/>
                    </a:xfrm>
                    <a:prstGeom prst="straightConnector1">
                      <a:avLst/>
                    </a:prstGeom>
                    <a:ln w="12700">
                      <a:solidFill>
                        <a:schemeClr val="bg1">
                          <a:lumMod val="50000"/>
                        </a:schemeClr>
                      </a:solidFill>
                      <a:tailEnd type="arrow"/>
                    </a:ln>
                  </p:spPr>
                  <p:style>
                    <a:lnRef idx="2">
                      <a:schemeClr val="accent6"/>
                    </a:lnRef>
                    <a:fillRef idx="0">
                      <a:schemeClr val="accent6"/>
                    </a:fillRef>
                    <a:effectRef idx="1">
                      <a:schemeClr val="accent6"/>
                    </a:effectRef>
                    <a:fontRef idx="minor">
                      <a:schemeClr val="tx1"/>
                    </a:fontRef>
                  </p:style>
                </p:cxnSp>
              </p:grpSp>
              <p:sp>
                <p:nvSpPr>
                  <p:cNvPr id="31" name="Ellipse 30"/>
                  <p:cNvSpPr/>
                  <p:nvPr/>
                </p:nvSpPr>
                <p:spPr>
                  <a:xfrm>
                    <a:off x="4806950" y="4173538"/>
                    <a:ext cx="144463" cy="133350"/>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cxnSp>
                <p:nvCxnSpPr>
                  <p:cNvPr id="32" name="Connecteur droit avec flèche 31"/>
                  <p:cNvCxnSpPr>
                    <a:stCxn id="33" idx="0"/>
                  </p:cNvCxnSpPr>
                  <p:nvPr/>
                </p:nvCxnSpPr>
                <p:spPr>
                  <a:xfrm flipH="1" flipV="1">
                    <a:off x="4951414" y="4371976"/>
                    <a:ext cx="772888" cy="984980"/>
                  </a:xfrm>
                  <a:prstGeom prst="straightConnector1">
                    <a:avLst/>
                  </a:prstGeom>
                  <a:ln w="12700">
                    <a:solidFill>
                      <a:schemeClr val="bg1">
                        <a:lumMod val="50000"/>
                      </a:schemeClr>
                    </a:solidFill>
                    <a:tailEnd type="arrow"/>
                  </a:ln>
                </p:spPr>
                <p:style>
                  <a:lnRef idx="2">
                    <a:schemeClr val="accent6"/>
                  </a:lnRef>
                  <a:fillRef idx="0">
                    <a:schemeClr val="accent6"/>
                  </a:fillRef>
                  <a:effectRef idx="1">
                    <a:schemeClr val="accent6"/>
                  </a:effectRef>
                  <a:fontRef idx="minor">
                    <a:schemeClr val="tx1"/>
                  </a:fontRef>
                </p:style>
              </p:cxnSp>
              <p:sp>
                <p:nvSpPr>
                  <p:cNvPr id="33" name="ZoneTexte 6"/>
                  <p:cNvSpPr txBox="1">
                    <a:spLocks noChangeArrowheads="1"/>
                  </p:cNvSpPr>
                  <p:nvPr/>
                </p:nvSpPr>
                <p:spPr bwMode="auto">
                  <a:xfrm>
                    <a:off x="4644008" y="5356956"/>
                    <a:ext cx="21605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fr-FR" altLang="fr-FR" sz="1800" dirty="0"/>
                      <a:t>   Die</a:t>
                    </a:r>
                  </a:p>
                </p:txBody>
              </p:sp>
              <p:sp>
                <p:nvSpPr>
                  <p:cNvPr id="34" name="Ellipse 33"/>
                  <p:cNvSpPr/>
                  <p:nvPr/>
                </p:nvSpPr>
                <p:spPr>
                  <a:xfrm>
                    <a:off x="4586288" y="3427536"/>
                    <a:ext cx="220662" cy="217488"/>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solidFill>
                        <a:srgbClr val="00B050"/>
                      </a:solidFill>
                    </a:endParaRPr>
                  </a:p>
                </p:txBody>
              </p:sp>
              <p:sp>
                <p:nvSpPr>
                  <p:cNvPr id="35" name="Ellipse 34"/>
                  <p:cNvSpPr/>
                  <p:nvPr/>
                </p:nvSpPr>
                <p:spPr>
                  <a:xfrm>
                    <a:off x="3900488" y="4054475"/>
                    <a:ext cx="146050" cy="133350"/>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36" name="ZoneTexte 6"/>
                  <p:cNvSpPr txBox="1">
                    <a:spLocks noChangeArrowheads="1"/>
                  </p:cNvSpPr>
                  <p:nvPr/>
                </p:nvSpPr>
                <p:spPr bwMode="auto">
                  <a:xfrm>
                    <a:off x="1980406" y="5229011"/>
                    <a:ext cx="21605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fr-FR" altLang="fr-FR" sz="1800" dirty="0"/>
                      <a:t>   Le Puy en Velay</a:t>
                    </a:r>
                  </a:p>
                </p:txBody>
              </p:sp>
              <p:cxnSp>
                <p:nvCxnSpPr>
                  <p:cNvPr id="37" name="Connecteur droit avec flèche 36"/>
                  <p:cNvCxnSpPr/>
                  <p:nvPr/>
                </p:nvCxnSpPr>
                <p:spPr>
                  <a:xfrm flipV="1">
                    <a:off x="3731816" y="4240214"/>
                    <a:ext cx="241697" cy="988798"/>
                  </a:xfrm>
                  <a:prstGeom prst="straightConnector1">
                    <a:avLst/>
                  </a:prstGeom>
                  <a:ln w="12700">
                    <a:solidFill>
                      <a:schemeClr val="bg1">
                        <a:lumMod val="50000"/>
                      </a:schemeClr>
                    </a:solidFill>
                    <a:tailEnd type="arrow"/>
                  </a:ln>
                </p:spPr>
                <p:style>
                  <a:lnRef idx="2">
                    <a:schemeClr val="accent6"/>
                  </a:lnRef>
                  <a:fillRef idx="0">
                    <a:schemeClr val="accent6"/>
                  </a:fillRef>
                  <a:effectRef idx="1">
                    <a:schemeClr val="accent6"/>
                  </a:effectRef>
                  <a:fontRef idx="minor">
                    <a:schemeClr val="tx1"/>
                  </a:fontRef>
                </p:style>
              </p:cxnSp>
              <p:sp>
                <p:nvSpPr>
                  <p:cNvPr id="38" name="Ellipse 37"/>
                  <p:cNvSpPr/>
                  <p:nvPr/>
                </p:nvSpPr>
                <p:spPr>
                  <a:xfrm>
                    <a:off x="3419475" y="3295650"/>
                    <a:ext cx="144463" cy="13335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39" name="ZoneTexte 6"/>
                  <p:cNvSpPr txBox="1">
                    <a:spLocks noChangeArrowheads="1"/>
                  </p:cNvSpPr>
                  <p:nvPr/>
                </p:nvSpPr>
                <p:spPr bwMode="auto">
                  <a:xfrm>
                    <a:off x="583733" y="2558139"/>
                    <a:ext cx="21605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fr-FR" altLang="fr-FR" sz="1800" dirty="0"/>
                      <a:t>   Riom</a:t>
                    </a:r>
                  </a:p>
                </p:txBody>
              </p:sp>
              <p:cxnSp>
                <p:nvCxnSpPr>
                  <p:cNvPr id="40" name="Connecteur droit avec flèche 39"/>
                  <p:cNvCxnSpPr/>
                  <p:nvPr/>
                </p:nvCxnSpPr>
                <p:spPr>
                  <a:xfrm>
                    <a:off x="2195513" y="2852651"/>
                    <a:ext cx="1152525" cy="493799"/>
                  </a:xfrm>
                  <a:prstGeom prst="straightConnector1">
                    <a:avLst/>
                  </a:prstGeom>
                  <a:ln w="12700">
                    <a:solidFill>
                      <a:schemeClr val="bg1">
                        <a:lumMod val="50000"/>
                      </a:schemeClr>
                    </a:solidFill>
                    <a:tailEnd type="arrow"/>
                  </a:ln>
                </p:spPr>
                <p:style>
                  <a:lnRef idx="2">
                    <a:schemeClr val="accent6"/>
                  </a:lnRef>
                  <a:fillRef idx="0">
                    <a:schemeClr val="accent6"/>
                  </a:fillRef>
                  <a:effectRef idx="1">
                    <a:schemeClr val="accent6"/>
                  </a:effectRef>
                  <a:fontRef idx="minor">
                    <a:schemeClr val="tx1"/>
                  </a:fontRef>
                </p:style>
              </p:cxnSp>
              <p:sp>
                <p:nvSpPr>
                  <p:cNvPr id="41" name="ZoneTexte 6"/>
                  <p:cNvSpPr txBox="1">
                    <a:spLocks noChangeArrowheads="1"/>
                  </p:cNvSpPr>
                  <p:nvPr/>
                </p:nvSpPr>
                <p:spPr bwMode="auto">
                  <a:xfrm>
                    <a:off x="1028839" y="1840186"/>
                    <a:ext cx="21605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fr-FR" altLang="fr-FR" sz="1800" dirty="0"/>
                      <a:t>   Montbrison</a:t>
                    </a:r>
                  </a:p>
                </p:txBody>
              </p:sp>
              <p:sp>
                <p:nvSpPr>
                  <p:cNvPr id="42" name="Ellipse 41"/>
                  <p:cNvSpPr/>
                  <p:nvPr/>
                </p:nvSpPr>
                <p:spPr>
                  <a:xfrm>
                    <a:off x="4140200" y="3529013"/>
                    <a:ext cx="144463" cy="13335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cxnSp>
                <p:nvCxnSpPr>
                  <p:cNvPr id="43" name="Connecteur droit avec flèche 42"/>
                  <p:cNvCxnSpPr/>
                  <p:nvPr/>
                </p:nvCxnSpPr>
                <p:spPr>
                  <a:xfrm>
                    <a:off x="2586783" y="2204864"/>
                    <a:ext cx="1553417" cy="1295574"/>
                  </a:xfrm>
                  <a:prstGeom prst="straightConnector1">
                    <a:avLst/>
                  </a:prstGeom>
                  <a:ln w="12700">
                    <a:solidFill>
                      <a:schemeClr val="bg1">
                        <a:lumMod val="50000"/>
                      </a:schemeClr>
                    </a:solidFill>
                    <a:tailEnd type="arrow"/>
                  </a:ln>
                </p:spPr>
                <p:style>
                  <a:lnRef idx="2">
                    <a:schemeClr val="accent6"/>
                  </a:lnRef>
                  <a:fillRef idx="0">
                    <a:schemeClr val="accent6"/>
                  </a:fillRef>
                  <a:effectRef idx="1">
                    <a:schemeClr val="accent6"/>
                  </a:effectRef>
                  <a:fontRef idx="minor">
                    <a:schemeClr val="tx1"/>
                  </a:fontRef>
                </p:style>
              </p:cxnSp>
              <p:sp>
                <p:nvSpPr>
                  <p:cNvPr id="44" name="Ellipse 43"/>
                  <p:cNvSpPr>
                    <a:spLocks noChangeAspect="1"/>
                  </p:cNvSpPr>
                  <p:nvPr/>
                </p:nvSpPr>
                <p:spPr>
                  <a:xfrm>
                    <a:off x="4696619" y="3511675"/>
                    <a:ext cx="108000" cy="99692"/>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46" name="Ellipse 45"/>
                  <p:cNvSpPr>
                    <a:spLocks noChangeAspect="1"/>
                  </p:cNvSpPr>
                  <p:nvPr/>
                </p:nvSpPr>
                <p:spPr>
                  <a:xfrm>
                    <a:off x="4715666" y="3578346"/>
                    <a:ext cx="188374" cy="180000"/>
                  </a:xfrm>
                  <a:prstGeom prst="ellipse">
                    <a:avLst/>
                  </a:prstGeom>
                  <a:solidFill>
                    <a:srgbClr val="FF99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47" name="Légende à une bordure 1 46"/>
                  <p:cNvSpPr/>
                  <p:nvPr/>
                </p:nvSpPr>
                <p:spPr>
                  <a:xfrm>
                    <a:off x="7332976" y="4581103"/>
                    <a:ext cx="1224136" cy="655607"/>
                  </a:xfrm>
                  <a:prstGeom prst="accentCallout1">
                    <a:avLst>
                      <a:gd name="adj1" fmla="val 92425"/>
                      <a:gd name="adj2" fmla="val -8333"/>
                      <a:gd name="adj3" fmla="val 93200"/>
                      <a:gd name="adj4" fmla="val -72426"/>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ct val="0"/>
                      </a:spcBef>
                    </a:pPr>
                    <a:r>
                      <a:rPr lang="fr-FR" altLang="fr-FR" sz="1100" dirty="0">
                        <a:solidFill>
                          <a:srgbClr val="00B050"/>
                        </a:solidFill>
                      </a:rPr>
                      <a:t>2 EAT +</a:t>
                    </a:r>
                  </a:p>
                  <a:p>
                    <a:pPr>
                      <a:spcBef>
                        <a:spcPct val="0"/>
                      </a:spcBef>
                    </a:pPr>
                    <a:r>
                      <a:rPr lang="fr-FR" altLang="fr-FR" sz="1100" dirty="0">
                        <a:solidFill>
                          <a:schemeClr val="accent6"/>
                        </a:solidFill>
                      </a:rPr>
                      <a:t>5 équipes en développement : Saint </a:t>
                    </a:r>
                    <a:r>
                      <a:rPr lang="fr-FR" altLang="fr-FR" sz="1100" dirty="0" err="1">
                        <a:solidFill>
                          <a:schemeClr val="accent6"/>
                        </a:solidFill>
                      </a:rPr>
                      <a:t>Egrève</a:t>
                    </a:r>
                    <a:endParaRPr lang="fr-FR" altLang="fr-FR" sz="1100" dirty="0">
                      <a:solidFill>
                        <a:schemeClr val="accent6"/>
                      </a:solidFill>
                    </a:endParaRPr>
                  </a:p>
                  <a:p>
                    <a:pPr>
                      <a:spcBef>
                        <a:spcPct val="0"/>
                      </a:spcBef>
                    </a:pPr>
                    <a:r>
                      <a:rPr lang="fr-FR" altLang="fr-FR" sz="1100" dirty="0">
                        <a:solidFill>
                          <a:schemeClr val="accent6"/>
                        </a:solidFill>
                      </a:rPr>
                      <a:t>Fontaine</a:t>
                    </a:r>
                  </a:p>
                  <a:p>
                    <a:pPr>
                      <a:spcBef>
                        <a:spcPct val="0"/>
                      </a:spcBef>
                    </a:pPr>
                    <a:r>
                      <a:rPr lang="fr-FR" altLang="fr-FR" sz="1100" dirty="0">
                        <a:solidFill>
                          <a:schemeClr val="accent6"/>
                        </a:solidFill>
                      </a:rPr>
                      <a:t>Voiron</a:t>
                    </a:r>
                  </a:p>
                  <a:p>
                    <a:pPr>
                      <a:spcBef>
                        <a:spcPct val="0"/>
                      </a:spcBef>
                    </a:pPr>
                    <a:r>
                      <a:rPr lang="fr-FR" altLang="fr-FR" sz="1100" dirty="0">
                        <a:solidFill>
                          <a:schemeClr val="accent6"/>
                        </a:solidFill>
                      </a:rPr>
                      <a:t>Bourgoin </a:t>
                    </a:r>
                    <a:r>
                      <a:rPr lang="fr-FR" altLang="fr-FR" sz="1100" dirty="0" err="1">
                        <a:solidFill>
                          <a:schemeClr val="accent6"/>
                        </a:solidFill>
                      </a:rPr>
                      <a:t>Jallieu</a:t>
                    </a:r>
                    <a:endParaRPr lang="fr-FR" altLang="fr-FR" sz="1100" dirty="0">
                      <a:solidFill>
                        <a:schemeClr val="accent6"/>
                      </a:solidFill>
                    </a:endParaRPr>
                  </a:p>
                  <a:p>
                    <a:pPr>
                      <a:spcBef>
                        <a:spcPct val="0"/>
                      </a:spcBef>
                    </a:pPr>
                    <a:r>
                      <a:rPr lang="fr-FR" altLang="fr-FR" sz="1100" dirty="0">
                        <a:solidFill>
                          <a:schemeClr val="accent6"/>
                        </a:solidFill>
                      </a:rPr>
                      <a:t>Chambéry</a:t>
                    </a:r>
                    <a:endParaRPr lang="fr-FR" altLang="fr-FR" sz="1100" dirty="0">
                      <a:solidFill>
                        <a:schemeClr val="accent1"/>
                      </a:solidFill>
                    </a:endParaRPr>
                  </a:p>
                </p:txBody>
              </p:sp>
              <p:grpSp>
                <p:nvGrpSpPr>
                  <p:cNvPr id="48" name="Groupe 47"/>
                  <p:cNvGrpSpPr/>
                  <p:nvPr/>
                </p:nvGrpSpPr>
                <p:grpSpPr>
                  <a:xfrm>
                    <a:off x="4879181" y="1749169"/>
                    <a:ext cx="4157315" cy="1652147"/>
                    <a:chOff x="4879181" y="1749169"/>
                    <a:chExt cx="4157315" cy="1652147"/>
                  </a:xfrm>
                </p:grpSpPr>
                <p:sp>
                  <p:nvSpPr>
                    <p:cNvPr id="55" name="ZoneTexte 5"/>
                    <p:cNvSpPr txBox="1">
                      <a:spLocks noChangeArrowheads="1"/>
                    </p:cNvSpPr>
                    <p:nvPr/>
                  </p:nvSpPr>
                  <p:spPr bwMode="auto">
                    <a:xfrm>
                      <a:off x="5363740" y="1932234"/>
                      <a:ext cx="216058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fr-FR" altLang="fr-FR" sz="1800" dirty="0"/>
                        <a:t>          Grand Lyon</a:t>
                      </a:r>
                    </a:p>
                  </p:txBody>
                </p:sp>
                <p:cxnSp>
                  <p:nvCxnSpPr>
                    <p:cNvPr id="56" name="Connecteur droit avec flèche 55"/>
                    <p:cNvCxnSpPr/>
                    <p:nvPr/>
                  </p:nvCxnSpPr>
                  <p:spPr>
                    <a:xfrm flipH="1">
                      <a:off x="4879181" y="2351529"/>
                      <a:ext cx="1086645" cy="1049787"/>
                    </a:xfrm>
                    <a:prstGeom prst="straightConnector1">
                      <a:avLst/>
                    </a:prstGeom>
                    <a:ln w="12700">
                      <a:solidFill>
                        <a:schemeClr val="bg1">
                          <a:lumMod val="50000"/>
                        </a:schemeClr>
                      </a:solidFill>
                      <a:tailEnd type="arrow"/>
                    </a:ln>
                  </p:spPr>
                  <p:style>
                    <a:lnRef idx="2">
                      <a:schemeClr val="accent6"/>
                    </a:lnRef>
                    <a:fillRef idx="0">
                      <a:schemeClr val="accent6"/>
                    </a:fillRef>
                    <a:effectRef idx="1">
                      <a:schemeClr val="accent6"/>
                    </a:effectRef>
                    <a:fontRef idx="minor">
                      <a:schemeClr val="tx1"/>
                    </a:fontRef>
                  </p:style>
                </p:cxnSp>
                <p:sp>
                  <p:nvSpPr>
                    <p:cNvPr id="57" name="Légende à une bordure 1 56"/>
                    <p:cNvSpPr/>
                    <p:nvPr/>
                  </p:nvSpPr>
                  <p:spPr>
                    <a:xfrm>
                      <a:off x="7329162" y="1749169"/>
                      <a:ext cx="1707334" cy="582614"/>
                    </a:xfrm>
                    <a:prstGeom prst="accentCallout1">
                      <a:avLst>
                        <a:gd name="adj1" fmla="val 92425"/>
                        <a:gd name="adj2" fmla="val -8333"/>
                        <a:gd name="adj3" fmla="val 93200"/>
                        <a:gd name="adj4" fmla="val -42059"/>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ct val="0"/>
                        </a:spcBef>
                      </a:pPr>
                      <a:r>
                        <a:rPr lang="fr-FR" altLang="fr-FR" sz="1100" dirty="0">
                          <a:solidFill>
                            <a:srgbClr val="00B050"/>
                          </a:solidFill>
                        </a:rPr>
                        <a:t>6 EAT  +</a:t>
                      </a:r>
                    </a:p>
                    <a:p>
                      <a:pPr>
                        <a:spcBef>
                          <a:spcPct val="0"/>
                        </a:spcBef>
                      </a:pPr>
                      <a:r>
                        <a:rPr lang="fr-FR" altLang="fr-FR" sz="1100" dirty="0">
                          <a:solidFill>
                            <a:schemeClr val="accent6"/>
                          </a:solidFill>
                        </a:rPr>
                        <a:t>6 Equipes en développement: Saint Fons, Saint </a:t>
                      </a:r>
                      <a:r>
                        <a:rPr lang="fr-FR" altLang="fr-FR" sz="1100" dirty="0" err="1">
                          <a:solidFill>
                            <a:schemeClr val="accent6"/>
                          </a:solidFill>
                        </a:rPr>
                        <a:t>Priest</a:t>
                      </a:r>
                      <a:r>
                        <a:rPr lang="fr-FR" altLang="fr-FR" sz="1100" dirty="0">
                          <a:solidFill>
                            <a:schemeClr val="accent6"/>
                          </a:solidFill>
                        </a:rPr>
                        <a:t>, Givors, Oullins, la </a:t>
                      </a:r>
                      <a:r>
                        <a:rPr lang="fr-FR" altLang="fr-FR" sz="1100" dirty="0" err="1">
                          <a:solidFill>
                            <a:schemeClr val="accent6"/>
                          </a:solidFill>
                        </a:rPr>
                        <a:t>Mulatière</a:t>
                      </a:r>
                      <a:r>
                        <a:rPr lang="fr-FR" altLang="fr-FR" sz="1100" dirty="0">
                          <a:solidFill>
                            <a:schemeClr val="accent6"/>
                          </a:solidFill>
                        </a:rPr>
                        <a:t>, St Genis Laval.</a:t>
                      </a:r>
                    </a:p>
                    <a:p>
                      <a:pPr>
                        <a:spcBef>
                          <a:spcPct val="0"/>
                        </a:spcBef>
                      </a:pPr>
                      <a:r>
                        <a:rPr lang="fr-FR" altLang="fr-FR" sz="1100" dirty="0">
                          <a:solidFill>
                            <a:srgbClr val="FF9900"/>
                          </a:solidFill>
                        </a:rPr>
                        <a:t>3 EAS: Solitud’Ecoute, Accompagnement des personnes malades </a:t>
                      </a:r>
                    </a:p>
                    <a:p>
                      <a:pPr>
                        <a:spcBef>
                          <a:spcPct val="0"/>
                        </a:spcBef>
                      </a:pPr>
                      <a:r>
                        <a:rPr lang="fr-FR" altLang="fr-FR" sz="1100" dirty="0">
                          <a:solidFill>
                            <a:srgbClr val="FF9900"/>
                          </a:solidFill>
                        </a:rPr>
                        <a:t>AVL/Grande Précarité</a:t>
                      </a:r>
                    </a:p>
                  </p:txBody>
                </p:sp>
              </p:grpSp>
              <p:sp>
                <p:nvSpPr>
                  <p:cNvPr id="49" name="Ellipse 48"/>
                  <p:cNvSpPr/>
                  <p:nvPr/>
                </p:nvSpPr>
                <p:spPr>
                  <a:xfrm>
                    <a:off x="6117108" y="3895725"/>
                    <a:ext cx="144463" cy="134938"/>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cxnSp>
                <p:nvCxnSpPr>
                  <p:cNvPr id="50" name="Connecteur droit avec flèche 49"/>
                  <p:cNvCxnSpPr/>
                  <p:nvPr/>
                </p:nvCxnSpPr>
                <p:spPr>
                  <a:xfrm flipH="1">
                    <a:off x="6351588" y="3932238"/>
                    <a:ext cx="977574" cy="6350"/>
                  </a:xfrm>
                  <a:prstGeom prst="straightConnector1">
                    <a:avLst/>
                  </a:prstGeom>
                  <a:ln w="12700">
                    <a:solidFill>
                      <a:schemeClr val="bg1">
                        <a:lumMod val="50000"/>
                      </a:schemeClr>
                    </a:solidFill>
                    <a:tailEnd type="arrow"/>
                  </a:ln>
                </p:spPr>
                <p:style>
                  <a:lnRef idx="2">
                    <a:schemeClr val="accent6"/>
                  </a:lnRef>
                  <a:fillRef idx="0">
                    <a:schemeClr val="accent6"/>
                  </a:fillRef>
                  <a:effectRef idx="1">
                    <a:schemeClr val="accent6"/>
                  </a:effectRef>
                  <a:fontRef idx="minor">
                    <a:schemeClr val="tx1"/>
                  </a:fontRef>
                </p:style>
              </p:cxnSp>
              <p:sp>
                <p:nvSpPr>
                  <p:cNvPr id="51" name="ZoneTexte 8"/>
                  <p:cNvSpPr txBox="1">
                    <a:spLocks noChangeArrowheads="1"/>
                  </p:cNvSpPr>
                  <p:nvPr/>
                </p:nvSpPr>
                <p:spPr bwMode="auto">
                  <a:xfrm>
                    <a:off x="7349183" y="3688834"/>
                    <a:ext cx="172799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fr-FR" altLang="fr-FR" sz="1800" dirty="0"/>
                      <a:t>Aime</a:t>
                    </a:r>
                  </a:p>
                </p:txBody>
              </p:sp>
              <p:sp>
                <p:nvSpPr>
                  <p:cNvPr id="52" name="Ellipse 51"/>
                  <p:cNvSpPr/>
                  <p:nvPr/>
                </p:nvSpPr>
                <p:spPr>
                  <a:xfrm>
                    <a:off x="3635375" y="3662363"/>
                    <a:ext cx="144463" cy="133350"/>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53" name="ZoneTexte 6"/>
                  <p:cNvSpPr txBox="1">
                    <a:spLocks noChangeArrowheads="1"/>
                  </p:cNvSpPr>
                  <p:nvPr/>
                </p:nvSpPr>
                <p:spPr bwMode="auto">
                  <a:xfrm>
                    <a:off x="1333641" y="3641467"/>
                    <a:ext cx="969312"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fr-FR" altLang="fr-FR" sz="1800" dirty="0"/>
                      <a:t>Brioude </a:t>
                    </a:r>
                  </a:p>
                  <a:p>
                    <a:pPr eaLnBrk="1" hangingPunct="1">
                      <a:spcBef>
                        <a:spcPct val="0"/>
                      </a:spcBef>
                      <a:buFontTx/>
                      <a:buNone/>
                    </a:pPr>
                    <a:r>
                      <a:rPr lang="fr-FR" altLang="fr-FR" sz="1800" dirty="0"/>
                      <a:t>Brassac </a:t>
                    </a:r>
                  </a:p>
                  <a:p>
                    <a:pPr eaLnBrk="1" hangingPunct="1">
                      <a:spcBef>
                        <a:spcPct val="0"/>
                      </a:spcBef>
                      <a:buFontTx/>
                      <a:buNone/>
                    </a:pPr>
                    <a:r>
                      <a:rPr lang="fr-FR" altLang="fr-FR" sz="1800" dirty="0"/>
                      <a:t>Issoire</a:t>
                    </a:r>
                  </a:p>
                </p:txBody>
              </p:sp>
              <p:cxnSp>
                <p:nvCxnSpPr>
                  <p:cNvPr id="54" name="Connecteur droit avec flèche 53"/>
                  <p:cNvCxnSpPr/>
                  <p:nvPr/>
                </p:nvCxnSpPr>
                <p:spPr>
                  <a:xfrm flipV="1">
                    <a:off x="2340478" y="3734594"/>
                    <a:ext cx="1294897" cy="332547"/>
                  </a:xfrm>
                  <a:prstGeom prst="straightConnector1">
                    <a:avLst/>
                  </a:prstGeom>
                  <a:ln w="12700">
                    <a:solidFill>
                      <a:schemeClr val="bg1">
                        <a:lumMod val="50000"/>
                      </a:schemeClr>
                    </a:solidFill>
                    <a:tailEnd type="arrow"/>
                  </a:ln>
                </p:spPr>
                <p:style>
                  <a:lnRef idx="2">
                    <a:schemeClr val="accent6"/>
                  </a:lnRef>
                  <a:fillRef idx="0">
                    <a:schemeClr val="accent6"/>
                  </a:fillRef>
                  <a:effectRef idx="1">
                    <a:schemeClr val="accent6"/>
                  </a:effectRef>
                  <a:fontRef idx="minor">
                    <a:schemeClr val="tx1"/>
                  </a:fontRef>
                </p:style>
              </p:cxnSp>
            </p:grpSp>
            <p:sp>
              <p:nvSpPr>
                <p:cNvPr id="10" name="ZoneTexte 6"/>
                <p:cNvSpPr txBox="1">
                  <a:spLocks noChangeArrowheads="1"/>
                </p:cNvSpPr>
                <p:nvPr/>
              </p:nvSpPr>
              <p:spPr bwMode="auto">
                <a:xfrm>
                  <a:off x="336530" y="3203128"/>
                  <a:ext cx="21605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fr-FR" altLang="fr-FR" sz="1800" dirty="0"/>
                    <a:t>   Clermont Ferrand</a:t>
                  </a:r>
                </a:p>
              </p:txBody>
            </p:sp>
          </p:grpSp>
        </p:grpSp>
      </p:grpSp>
      <p:sp>
        <p:nvSpPr>
          <p:cNvPr id="69" name="Ellipse 68"/>
          <p:cNvSpPr/>
          <p:nvPr/>
        </p:nvSpPr>
        <p:spPr>
          <a:xfrm>
            <a:off x="4580910" y="2801161"/>
            <a:ext cx="144463" cy="13335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cxnSp>
        <p:nvCxnSpPr>
          <p:cNvPr id="73" name="Connecteur droit avec flèche 72"/>
          <p:cNvCxnSpPr>
            <a:endCxn id="69" idx="1"/>
          </p:cNvCxnSpPr>
          <p:nvPr/>
        </p:nvCxnSpPr>
        <p:spPr>
          <a:xfrm>
            <a:off x="3071853" y="2232432"/>
            <a:ext cx="1530212" cy="588258"/>
          </a:xfrm>
          <a:prstGeom prst="straightConnector1">
            <a:avLst/>
          </a:prstGeom>
          <a:ln w="12700">
            <a:solidFill>
              <a:schemeClr val="bg1">
                <a:lumMod val="50000"/>
              </a:schemeClr>
            </a:solidFill>
            <a:tailEnd type="arrow"/>
          </a:ln>
        </p:spPr>
        <p:style>
          <a:lnRef idx="2">
            <a:schemeClr val="accent6"/>
          </a:lnRef>
          <a:fillRef idx="0">
            <a:schemeClr val="accent6"/>
          </a:fillRef>
          <a:effectRef idx="1">
            <a:schemeClr val="accent6"/>
          </a:effectRef>
          <a:fontRef idx="minor">
            <a:schemeClr val="tx1"/>
          </a:fontRef>
        </p:style>
      </p:cxnSp>
      <p:sp>
        <p:nvSpPr>
          <p:cNvPr id="74" name="ZoneTexte 73"/>
          <p:cNvSpPr txBox="1"/>
          <p:nvPr/>
        </p:nvSpPr>
        <p:spPr>
          <a:xfrm>
            <a:off x="1951218" y="1996657"/>
            <a:ext cx="1512193" cy="369332"/>
          </a:xfrm>
          <a:prstGeom prst="rect">
            <a:avLst/>
          </a:prstGeom>
          <a:noFill/>
        </p:spPr>
        <p:txBody>
          <a:bodyPr wrap="square" rtlCol="0">
            <a:spAutoFit/>
          </a:bodyPr>
          <a:lstStyle/>
          <a:p>
            <a:r>
              <a:rPr lang="fr-FR" dirty="0"/>
              <a:t>Montluçon</a:t>
            </a:r>
          </a:p>
        </p:txBody>
      </p:sp>
      <p:sp>
        <p:nvSpPr>
          <p:cNvPr id="77" name="Ellipse 76"/>
          <p:cNvSpPr>
            <a:spLocks noChangeAspect="1"/>
          </p:cNvSpPr>
          <p:nvPr/>
        </p:nvSpPr>
        <p:spPr>
          <a:xfrm>
            <a:off x="6852096" y="3933056"/>
            <a:ext cx="108000" cy="99692"/>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Tree>
    <p:extLst>
      <p:ext uri="{BB962C8B-B14F-4D97-AF65-F5344CB8AC3E}">
        <p14:creationId xmlns:p14="http://schemas.microsoft.com/office/powerpoint/2010/main" val="30932273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06700" y="320676"/>
            <a:ext cx="8547100" cy="1157396"/>
          </a:xfrm>
        </p:spPr>
        <p:txBody>
          <a:bodyPr>
            <a:normAutofit fontScale="90000"/>
          </a:bodyPr>
          <a:lstStyle/>
          <a:p>
            <a:r>
              <a:rPr lang="fr-FR" dirty="0" smtClean="0"/>
              <a:t>Isolement-Solitude la conjugaison infernale</a:t>
            </a:r>
            <a:endParaRPr lang="fr-FR" dirty="0"/>
          </a:p>
        </p:txBody>
      </p:sp>
      <p:sp>
        <p:nvSpPr>
          <p:cNvPr id="3" name="Espace réservé du contenu 2"/>
          <p:cNvSpPr>
            <a:spLocks noGrp="1"/>
          </p:cNvSpPr>
          <p:nvPr>
            <p:ph idx="1"/>
          </p:nvPr>
        </p:nvSpPr>
        <p:spPr/>
        <p:txBody>
          <a:bodyPr>
            <a:normAutofit lnSpcReduction="10000"/>
          </a:bodyPr>
          <a:lstStyle/>
          <a:p>
            <a:r>
              <a:rPr lang="fr-FR" dirty="0" smtClean="0"/>
              <a:t>Isolement et solitude deux notions souvent confondues</a:t>
            </a:r>
          </a:p>
          <a:p>
            <a:r>
              <a:rPr lang="fr-FR" dirty="0" smtClean="0"/>
              <a:t>L’isolement renvoie à une situation objective (relations sociales, habitat, résidentiel)</a:t>
            </a:r>
          </a:p>
          <a:p>
            <a:r>
              <a:rPr lang="fr-FR" dirty="0" smtClean="0"/>
              <a:t>La solitude relève plutôt du ressenti, des sentiments, de l’intime.</a:t>
            </a:r>
          </a:p>
          <a:p>
            <a:r>
              <a:rPr lang="fr-FR" dirty="0" smtClean="0"/>
              <a:t>Une personne peut être objectivement isolée et ne pas souffrir de solitude </a:t>
            </a:r>
          </a:p>
          <a:p>
            <a:r>
              <a:rPr lang="fr-FR" dirty="0" smtClean="0"/>
              <a:t>Une autre peut souffrir de solitude alors qu’elle n’est pas objectivement isolée. C’est notamment le cas des personnes âgées hébergées en établissement.</a:t>
            </a:r>
          </a:p>
          <a:p>
            <a:r>
              <a:rPr lang="fr-FR" dirty="0" smtClean="0"/>
              <a:t>Il n’ y a pas de relation de cause à effet entre l’isolement et la solitude</a:t>
            </a:r>
            <a:endParaRPr lang="fr-FR" dirty="0"/>
          </a:p>
        </p:txBody>
      </p:sp>
      <p:sp>
        <p:nvSpPr>
          <p:cNvPr id="4" name="Espace réservé du pied de page 3"/>
          <p:cNvSpPr>
            <a:spLocks noGrp="1"/>
          </p:cNvSpPr>
          <p:nvPr>
            <p:ph type="ftr" sz="quarter" idx="11"/>
          </p:nvPr>
        </p:nvSpPr>
        <p:spPr/>
        <p:txBody>
          <a:bodyPr/>
          <a:lstStyle/>
          <a:p>
            <a:r>
              <a:rPr lang="fr-FR" dirty="0" smtClean="0"/>
              <a:t>Salon AGE 3 Lyon 9 mars 2016</a:t>
            </a:r>
            <a:endParaRPr lang="fr-FR" dirty="0"/>
          </a:p>
        </p:txBody>
      </p:sp>
      <p:sp>
        <p:nvSpPr>
          <p:cNvPr id="5" name="Espace réservé du numéro de diapositive 4"/>
          <p:cNvSpPr>
            <a:spLocks noGrp="1"/>
          </p:cNvSpPr>
          <p:nvPr>
            <p:ph type="sldNum" sz="quarter" idx="12"/>
          </p:nvPr>
        </p:nvSpPr>
        <p:spPr/>
        <p:txBody>
          <a:bodyPr/>
          <a:lstStyle/>
          <a:p>
            <a:fld id="{14C5AC58-062C-44C8-BD77-CAF855D83345}" type="slidenum">
              <a:rPr lang="fr-FR" smtClean="0"/>
              <a:t>6</a:t>
            </a:fld>
            <a:endParaRPr lang="fr-FR" dirty="0"/>
          </a:p>
        </p:txBody>
      </p:sp>
    </p:spTree>
    <p:extLst>
      <p:ext uri="{BB962C8B-B14F-4D97-AF65-F5344CB8AC3E}">
        <p14:creationId xmlns:p14="http://schemas.microsoft.com/office/powerpoint/2010/main" val="29658875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755900" y="320676"/>
            <a:ext cx="8597900" cy="1157396"/>
          </a:xfrm>
        </p:spPr>
        <p:txBody>
          <a:bodyPr>
            <a:normAutofit fontScale="90000"/>
          </a:bodyPr>
          <a:lstStyle/>
          <a:p>
            <a:r>
              <a:rPr lang="fr-FR" dirty="0" smtClean="0"/>
              <a:t>L’isolement et la solitude en croissance (</a:t>
            </a:r>
            <a:r>
              <a:rPr lang="fr-FR" sz="4000" dirty="0" smtClean="0"/>
              <a:t>source Fondation de France 2014)</a:t>
            </a:r>
            <a:endParaRPr lang="fr-FR" sz="4000" dirty="0"/>
          </a:p>
        </p:txBody>
      </p:sp>
      <p:sp>
        <p:nvSpPr>
          <p:cNvPr id="3" name="Espace réservé du contenu 2"/>
          <p:cNvSpPr>
            <a:spLocks noGrp="1"/>
          </p:cNvSpPr>
          <p:nvPr>
            <p:ph idx="1"/>
          </p:nvPr>
        </p:nvSpPr>
        <p:spPr/>
        <p:txBody>
          <a:bodyPr/>
          <a:lstStyle/>
          <a:p>
            <a:r>
              <a:rPr lang="fr-FR" dirty="0" smtClean="0"/>
              <a:t>La solitude et l’isolement progressent en France 5 Millions de Français sont seuls soit 1 million de plus qu’en 2010</a:t>
            </a:r>
          </a:p>
          <a:p>
            <a:r>
              <a:rPr lang="fr-FR" dirty="0" smtClean="0"/>
              <a:t>Vieillissement, diminution de l’autonomie, handicap, pathologies constituent des facteurs aggravants de l’isolement et de la solitude.</a:t>
            </a:r>
          </a:p>
          <a:p>
            <a:r>
              <a:rPr lang="fr-FR" dirty="0" smtClean="0"/>
              <a:t>27% des PA +75 ans (contre 16% en 2010) souffriraient de solitude soit 1,5 </a:t>
            </a:r>
            <a:r>
              <a:rPr lang="fr-FR" dirty="0" smtClean="0"/>
              <a:t>million  </a:t>
            </a:r>
            <a:r>
              <a:rPr lang="fr-FR" dirty="0" smtClean="0"/>
              <a:t>de personnes.</a:t>
            </a:r>
          </a:p>
          <a:p>
            <a:r>
              <a:rPr lang="fr-FR" dirty="0" smtClean="0"/>
              <a:t>Pour les personnes âgées de plus de 75 ans tous les réseaux de sociabilité » s’affaiblissent:</a:t>
            </a:r>
          </a:p>
          <a:p>
            <a:pPr lvl="1"/>
            <a:r>
              <a:rPr lang="fr-FR" dirty="0" smtClean="0"/>
              <a:t>Réseau amical</a:t>
            </a:r>
          </a:p>
          <a:p>
            <a:pPr lvl="1"/>
            <a:r>
              <a:rPr lang="fr-FR" dirty="0" smtClean="0"/>
              <a:t>Réseau familial </a:t>
            </a:r>
            <a:endParaRPr lang="fr-FR" dirty="0"/>
          </a:p>
        </p:txBody>
      </p:sp>
      <p:sp>
        <p:nvSpPr>
          <p:cNvPr id="4" name="Espace réservé du pied de page 3"/>
          <p:cNvSpPr>
            <a:spLocks noGrp="1"/>
          </p:cNvSpPr>
          <p:nvPr>
            <p:ph type="ftr" sz="quarter" idx="11"/>
          </p:nvPr>
        </p:nvSpPr>
        <p:spPr/>
        <p:txBody>
          <a:bodyPr/>
          <a:lstStyle/>
          <a:p>
            <a:r>
              <a:rPr lang="fr-FR" dirty="0" smtClean="0"/>
              <a:t>Salon AGE 3 Lyon 9 mars 2016</a:t>
            </a:r>
            <a:endParaRPr lang="fr-FR" dirty="0"/>
          </a:p>
        </p:txBody>
      </p:sp>
      <p:sp>
        <p:nvSpPr>
          <p:cNvPr id="5" name="Espace réservé du numéro de diapositive 4"/>
          <p:cNvSpPr>
            <a:spLocks noGrp="1"/>
          </p:cNvSpPr>
          <p:nvPr>
            <p:ph type="sldNum" sz="quarter" idx="12"/>
          </p:nvPr>
        </p:nvSpPr>
        <p:spPr/>
        <p:txBody>
          <a:bodyPr/>
          <a:lstStyle/>
          <a:p>
            <a:fld id="{14C5AC58-062C-44C8-BD77-CAF855D83345}" type="slidenum">
              <a:rPr lang="fr-FR" smtClean="0"/>
              <a:t>7</a:t>
            </a:fld>
            <a:endParaRPr lang="fr-FR" dirty="0"/>
          </a:p>
        </p:txBody>
      </p:sp>
    </p:spTree>
    <p:extLst>
      <p:ext uri="{BB962C8B-B14F-4D97-AF65-F5344CB8AC3E}">
        <p14:creationId xmlns:p14="http://schemas.microsoft.com/office/powerpoint/2010/main" val="28962394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717800" y="320676"/>
            <a:ext cx="8636000" cy="1157396"/>
          </a:xfrm>
        </p:spPr>
        <p:txBody>
          <a:bodyPr>
            <a:normAutofit fontScale="90000"/>
          </a:bodyPr>
          <a:lstStyle/>
          <a:p>
            <a:r>
              <a:rPr lang="fr-FR" dirty="0" smtClean="0"/>
              <a:t>Indicateurs et facteurs de risque d’isolement</a:t>
            </a:r>
            <a:endParaRPr lang="fr-FR" dirty="0"/>
          </a:p>
        </p:txBody>
      </p:sp>
      <p:sp>
        <p:nvSpPr>
          <p:cNvPr id="3" name="Espace réservé du contenu 2"/>
          <p:cNvSpPr>
            <a:spLocks noGrp="1"/>
          </p:cNvSpPr>
          <p:nvPr>
            <p:ph idx="1"/>
          </p:nvPr>
        </p:nvSpPr>
        <p:spPr/>
        <p:txBody>
          <a:bodyPr>
            <a:normAutofit lnSpcReduction="10000"/>
          </a:bodyPr>
          <a:lstStyle/>
          <a:p>
            <a:r>
              <a:rPr lang="fr-FR" dirty="0" smtClean="0"/>
              <a:t>Sont considérées comme isolées les personnes bénéficiant de 4 contacts ou moins d’ordre privé au cours d’une semaine de référence (INSEE)</a:t>
            </a:r>
          </a:p>
          <a:p>
            <a:r>
              <a:rPr lang="fr-FR" dirty="0" smtClean="0"/>
              <a:t>Deux étapes s’avèrent particulièrement délicates la cessation d’activité professionnelle et la perte du conjoint qui constituent un risque majeure de délitement ou de rupture des liens sociaux. Un problème que rencontre beaucoup plus les femmes que les hommes</a:t>
            </a:r>
          </a:p>
          <a:p>
            <a:r>
              <a:rPr lang="fr-FR" dirty="0" smtClean="0"/>
              <a:t>Les zones rurales et les milieux urbains principalement les plus défavorisés génèrent toujours plus de situation d’isolement.</a:t>
            </a:r>
          </a:p>
          <a:p>
            <a:r>
              <a:rPr lang="fr-FR" dirty="0" smtClean="0"/>
              <a:t>Le processus d’isolement et le sentiment de solitude =&gt; un nouveau risque social.</a:t>
            </a:r>
          </a:p>
          <a:p>
            <a:endParaRPr lang="fr-FR" dirty="0"/>
          </a:p>
        </p:txBody>
      </p:sp>
      <p:sp>
        <p:nvSpPr>
          <p:cNvPr id="4" name="Espace réservé du pied de page 3"/>
          <p:cNvSpPr>
            <a:spLocks noGrp="1"/>
          </p:cNvSpPr>
          <p:nvPr>
            <p:ph type="ftr" sz="quarter" idx="11"/>
          </p:nvPr>
        </p:nvSpPr>
        <p:spPr/>
        <p:txBody>
          <a:bodyPr/>
          <a:lstStyle/>
          <a:p>
            <a:r>
              <a:rPr lang="fr-FR" dirty="0" smtClean="0"/>
              <a:t>Salon AGE 3 Lyon 9 mars 2016</a:t>
            </a:r>
            <a:endParaRPr lang="fr-FR" dirty="0"/>
          </a:p>
        </p:txBody>
      </p:sp>
      <p:sp>
        <p:nvSpPr>
          <p:cNvPr id="5" name="Espace réservé du numéro de diapositive 4"/>
          <p:cNvSpPr>
            <a:spLocks noGrp="1"/>
          </p:cNvSpPr>
          <p:nvPr>
            <p:ph type="sldNum" sz="quarter" idx="12"/>
          </p:nvPr>
        </p:nvSpPr>
        <p:spPr/>
        <p:txBody>
          <a:bodyPr/>
          <a:lstStyle/>
          <a:p>
            <a:fld id="{14C5AC58-062C-44C8-BD77-CAF855D83345}" type="slidenum">
              <a:rPr lang="fr-FR" smtClean="0"/>
              <a:t>8</a:t>
            </a:fld>
            <a:endParaRPr lang="fr-FR" dirty="0"/>
          </a:p>
        </p:txBody>
      </p:sp>
    </p:spTree>
    <p:extLst>
      <p:ext uri="{BB962C8B-B14F-4D97-AF65-F5344CB8AC3E}">
        <p14:creationId xmlns:p14="http://schemas.microsoft.com/office/powerpoint/2010/main" val="38712696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22600" y="269876"/>
            <a:ext cx="8674100" cy="1157396"/>
          </a:xfrm>
        </p:spPr>
        <p:txBody>
          <a:bodyPr>
            <a:normAutofit fontScale="90000"/>
          </a:bodyPr>
          <a:lstStyle/>
          <a:p>
            <a:r>
              <a:rPr lang="fr-FR" dirty="0" smtClean="0"/>
              <a:t>Facteurs de risque d’isolement et de solitude (</a:t>
            </a:r>
            <a:r>
              <a:rPr lang="fr-FR" sz="3600" dirty="0" smtClean="0"/>
              <a:t>enquête isolement et vie relationnelle - Collectif combattre la solitude)</a:t>
            </a:r>
            <a:endParaRPr lang="fr-FR" sz="3600" dirty="0"/>
          </a:p>
        </p:txBody>
      </p:sp>
      <p:sp>
        <p:nvSpPr>
          <p:cNvPr id="3" name="Espace réservé du contenu 2"/>
          <p:cNvSpPr>
            <a:spLocks noGrp="1"/>
          </p:cNvSpPr>
          <p:nvPr>
            <p:ph idx="1"/>
          </p:nvPr>
        </p:nvSpPr>
        <p:spPr/>
        <p:txBody>
          <a:bodyPr>
            <a:normAutofit fontScale="92500" lnSpcReduction="20000"/>
          </a:bodyPr>
          <a:lstStyle/>
          <a:p>
            <a:r>
              <a:rPr lang="fr-FR" dirty="0" smtClean="0"/>
              <a:t>Le manque d’estime de soi</a:t>
            </a:r>
          </a:p>
          <a:p>
            <a:r>
              <a:rPr lang="fr-FR" dirty="0" smtClean="0"/>
              <a:t>Le fait de ne pouvoir compter sur quelqu’un en cas de besoin</a:t>
            </a:r>
          </a:p>
          <a:p>
            <a:r>
              <a:rPr lang="fr-FR" dirty="0" smtClean="0"/>
              <a:t>L’ éloignement de la famille</a:t>
            </a:r>
          </a:p>
          <a:p>
            <a:r>
              <a:rPr lang="fr-FR" dirty="0" smtClean="0"/>
              <a:t>Un faible niveau de ressources </a:t>
            </a:r>
          </a:p>
          <a:p>
            <a:r>
              <a:rPr lang="fr-FR" dirty="0" smtClean="0"/>
              <a:t>Le fait de ne pouvoir sortir de chez soi</a:t>
            </a:r>
          </a:p>
          <a:p>
            <a:pPr marL="0" indent="0">
              <a:buNone/>
            </a:pPr>
            <a:r>
              <a:rPr lang="fr-FR" dirty="0" smtClean="0"/>
              <a:t>Pour les personnes âgées elles mêmes</a:t>
            </a:r>
          </a:p>
          <a:p>
            <a:pPr>
              <a:buFontTx/>
              <a:buChar char="-"/>
            </a:pPr>
            <a:r>
              <a:rPr lang="fr-FR" dirty="0" smtClean="0"/>
              <a:t>La réduction des réseaux sociaux et du réseau familial: la perte d’un être cher ( le conjoint, les amis,) le syndrome du survivant …..</a:t>
            </a:r>
          </a:p>
          <a:p>
            <a:pPr>
              <a:buFontTx/>
              <a:buChar char="-"/>
            </a:pPr>
            <a:r>
              <a:rPr lang="fr-FR" dirty="0" smtClean="0"/>
              <a:t>L’éloignement de la famille</a:t>
            </a:r>
          </a:p>
          <a:p>
            <a:pPr>
              <a:buFontTx/>
              <a:buChar char="-"/>
            </a:pPr>
            <a:r>
              <a:rPr lang="fr-FR" dirty="0" smtClean="0"/>
              <a:t>La maladie/le handicap</a:t>
            </a:r>
          </a:p>
          <a:p>
            <a:pPr>
              <a:buFontTx/>
              <a:buChar char="-"/>
            </a:pPr>
            <a:r>
              <a:rPr lang="fr-FR" dirty="0" smtClean="0"/>
              <a:t>L’incompréhension le manque d’écoute</a:t>
            </a:r>
          </a:p>
          <a:p>
            <a:pPr>
              <a:buFontTx/>
              <a:buChar char="-"/>
            </a:pPr>
            <a:endParaRPr lang="fr-FR" dirty="0" smtClean="0"/>
          </a:p>
        </p:txBody>
      </p:sp>
      <p:sp>
        <p:nvSpPr>
          <p:cNvPr id="4" name="Espace réservé du pied de page 3"/>
          <p:cNvSpPr>
            <a:spLocks noGrp="1"/>
          </p:cNvSpPr>
          <p:nvPr>
            <p:ph type="ftr" sz="quarter" idx="11"/>
          </p:nvPr>
        </p:nvSpPr>
        <p:spPr/>
        <p:txBody>
          <a:bodyPr/>
          <a:lstStyle/>
          <a:p>
            <a:r>
              <a:rPr lang="fr-FR" dirty="0" smtClean="0"/>
              <a:t>Salon AGE 3 Lyon 9 mars 2016</a:t>
            </a:r>
            <a:endParaRPr lang="fr-FR" dirty="0"/>
          </a:p>
        </p:txBody>
      </p:sp>
      <p:sp>
        <p:nvSpPr>
          <p:cNvPr id="5" name="Espace réservé du numéro de diapositive 4"/>
          <p:cNvSpPr>
            <a:spLocks noGrp="1"/>
          </p:cNvSpPr>
          <p:nvPr>
            <p:ph type="sldNum" sz="quarter" idx="12"/>
          </p:nvPr>
        </p:nvSpPr>
        <p:spPr/>
        <p:txBody>
          <a:bodyPr/>
          <a:lstStyle/>
          <a:p>
            <a:fld id="{14C5AC58-062C-44C8-BD77-CAF855D83345}" type="slidenum">
              <a:rPr lang="fr-FR" smtClean="0"/>
              <a:t>9</a:t>
            </a:fld>
            <a:endParaRPr lang="fr-FR" dirty="0"/>
          </a:p>
        </p:txBody>
      </p:sp>
    </p:spTree>
    <p:extLst>
      <p:ext uri="{BB962C8B-B14F-4D97-AF65-F5344CB8AC3E}">
        <p14:creationId xmlns:p14="http://schemas.microsoft.com/office/powerpoint/2010/main" val="2161478734"/>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Conception personnalisé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onception personnalisé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3353</TotalTime>
  <Words>1336</Words>
  <Application>Microsoft Office PowerPoint</Application>
  <PresentationFormat>Grand écran</PresentationFormat>
  <Paragraphs>177</Paragraphs>
  <Slides>17</Slides>
  <Notes>5</Notes>
  <HiddenSlides>0</HiddenSlides>
  <MMClips>0</MMClips>
  <ScaleCrop>false</ScaleCrop>
  <HeadingPairs>
    <vt:vector size="6" baseType="variant">
      <vt:variant>
        <vt:lpstr>Polices utilisées</vt:lpstr>
      </vt:variant>
      <vt:variant>
        <vt:i4>4</vt:i4>
      </vt:variant>
      <vt:variant>
        <vt:lpstr>Thème</vt:lpstr>
      </vt:variant>
      <vt:variant>
        <vt:i4>3</vt:i4>
      </vt:variant>
      <vt:variant>
        <vt:lpstr>Titres des diapositives</vt:lpstr>
      </vt:variant>
      <vt:variant>
        <vt:i4>17</vt:i4>
      </vt:variant>
    </vt:vector>
  </HeadingPairs>
  <TitlesOfParts>
    <vt:vector size="24" baseType="lpstr">
      <vt:lpstr>Arial</vt:lpstr>
      <vt:lpstr>Calibri</vt:lpstr>
      <vt:lpstr>Calibri Light</vt:lpstr>
      <vt:lpstr>Wingdings</vt:lpstr>
      <vt:lpstr>Thème Office</vt:lpstr>
      <vt:lpstr>1_Conception personnalisée</vt:lpstr>
      <vt:lpstr>Conception personnalisée</vt:lpstr>
      <vt:lpstr>Isolement solitude  l’engagement fraternel et citoyen</vt:lpstr>
      <vt:lpstr>Association  les petits frères des Pauvres</vt:lpstr>
      <vt:lpstr>Les petits frères chiffres clés</vt:lpstr>
      <vt:lpstr>Les petits frères des pauvres en région Rhône Alpes Auvergne</vt:lpstr>
      <vt:lpstr>Nos implantations</vt:lpstr>
      <vt:lpstr>Isolement-Solitude la conjugaison infernale</vt:lpstr>
      <vt:lpstr>L’isolement et la solitude en croissance (source Fondation de France 2014)</vt:lpstr>
      <vt:lpstr>Indicateurs et facteurs de risque d’isolement</vt:lpstr>
      <vt:lpstr>Facteurs de risque d’isolement et de solitude (enquête isolement et vie relationnelle - Collectif combattre la solitude)</vt:lpstr>
      <vt:lpstr>Isolement solitude et grand âge </vt:lpstr>
      <vt:lpstr>L’engagement bénévole remède  à l’isolement et la solitude</vt:lpstr>
      <vt:lpstr>Canicule été 2003 La prise de conscience!</vt:lpstr>
      <vt:lpstr>  Historique  Monalisa  </vt:lpstr>
      <vt:lpstr>Finalités</vt:lpstr>
      <vt:lpstr>La mobilisation en chiffres</vt:lpstr>
      <vt:lpstr>Le programme Voisin’âge </vt:lpstr>
      <vt:lpstr>Conclusion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Isolement solitude  l’engagement fraternel et citoyen</dc:title>
  <dc:creator>Alain</dc:creator>
  <cp:lastModifiedBy>Alain</cp:lastModifiedBy>
  <cp:revision>92</cp:revision>
  <cp:lastPrinted>2016-02-21T20:23:35Z</cp:lastPrinted>
  <dcterms:created xsi:type="dcterms:W3CDTF">2016-02-14T20:55:36Z</dcterms:created>
  <dcterms:modified xsi:type="dcterms:W3CDTF">2016-03-09T06:06:06Z</dcterms:modified>
</cp:coreProperties>
</file>