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0" r:id="rId14"/>
    <p:sldId id="271" r:id="rId15"/>
    <p:sldId id="261" r:id="rId1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nda" initials="F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5C0"/>
    <a:srgbClr val="DA418C"/>
    <a:srgbClr val="ED7202"/>
    <a:srgbClr val="505F6B"/>
    <a:srgbClr val="0A3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6552" autoAdjust="0"/>
  </p:normalViewPr>
  <p:slideViewPr>
    <p:cSldViewPr snapToGrid="0" snapToObjects="1">
      <p:cViewPr varScale="1">
        <p:scale>
          <a:sx n="111" d="100"/>
          <a:sy n="111" d="100"/>
        </p:scale>
        <p:origin x="37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8255F-CC1C-4828-981C-DEA5F29220C0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2613E-606F-4EB4-B10D-027E4AF0E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78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Responsable de la structure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 smtClean="0"/>
          </a:p>
          <a:p>
            <a:r>
              <a:rPr lang="fr-FR" dirty="0" smtClean="0"/>
              <a:t>Porteur du projet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Responsable de la structure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 smtClean="0"/>
          </a:p>
          <a:p>
            <a:r>
              <a:rPr lang="fr-FR" dirty="0" smtClean="0"/>
              <a:t>Porteur du projet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Responsable de la structure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 smtClean="0"/>
          </a:p>
          <a:p>
            <a:r>
              <a:rPr lang="fr-FR" dirty="0" smtClean="0"/>
              <a:t>Porteur du projet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Responsable de la structure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 smtClean="0"/>
          </a:p>
          <a:p>
            <a:r>
              <a:rPr lang="fr-FR" dirty="0" smtClean="0"/>
              <a:t>Porteur du projet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Responsable de la structure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 smtClean="0"/>
          </a:p>
          <a:p>
            <a:r>
              <a:rPr lang="fr-FR" dirty="0" smtClean="0"/>
              <a:t>Porteur du projet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Responsable de la structure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 smtClean="0"/>
          </a:p>
          <a:p>
            <a:r>
              <a:rPr lang="fr-FR" dirty="0" smtClean="0"/>
              <a:t>Porteur du projet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Responsable de la structure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 smtClean="0"/>
          </a:p>
          <a:p>
            <a:r>
              <a:rPr lang="fr-FR" dirty="0" smtClean="0"/>
              <a:t>Porteur du projet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Responsable de la structure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 smtClean="0"/>
          </a:p>
          <a:p>
            <a:r>
              <a:rPr lang="fr-FR" dirty="0" smtClean="0"/>
              <a:t>Porteur du projet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Responsable de la structure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 smtClean="0"/>
          </a:p>
          <a:p>
            <a:r>
              <a:rPr lang="fr-FR" dirty="0" smtClean="0"/>
              <a:t>Porteur du projet :</a:t>
            </a:r>
          </a:p>
          <a:p>
            <a:r>
              <a:rPr lang="fr-FR" dirty="0" smtClean="0"/>
              <a:t>Prénom et Nom :</a:t>
            </a:r>
          </a:p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Adresse e-mail : </a:t>
            </a:r>
          </a:p>
          <a:p>
            <a:r>
              <a:rPr lang="fr-FR" dirty="0" smtClean="0"/>
              <a:t>Numéro de téléphone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613E-606F-4EB4-B10D-027E4AF0E77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903E-9AB7-1D47-9A98-CDFBA89C05D4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99D57-1489-124D-BEA1-BAD07E558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50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ndationbv@korian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71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63D79FAD-A145-4C39-953B-CEF7345E3328}"/>
              </a:ext>
            </a:extLst>
          </p:cNvPr>
          <p:cNvSpPr txBox="1">
            <a:spLocks/>
          </p:cNvSpPr>
          <p:nvPr/>
        </p:nvSpPr>
        <p:spPr>
          <a:xfrm>
            <a:off x="1413248" y="212257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Écosystème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091E8D3-B4AF-4974-82D9-6E52A7F0F2E3}"/>
              </a:ext>
            </a:extLst>
          </p:cNvPr>
          <p:cNvSpPr txBox="1">
            <a:spLocks/>
          </p:cNvSpPr>
          <p:nvPr/>
        </p:nvSpPr>
        <p:spPr>
          <a:xfrm>
            <a:off x="1413248" y="753440"/>
            <a:ext cx="7730752" cy="431548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Qui sont vos partenaires ? Qui sont vos financeurs ? Qui sont vos mentors ? Qui sont vos promoteurs ? De quel réseau d’expertises professionnelles bénéficiez-vous ? Comment êtes-vous accompagné ?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7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B104CFB4-F178-4F1A-880F-57E78ECE9320}"/>
              </a:ext>
            </a:extLst>
          </p:cNvPr>
          <p:cNvSpPr txBox="1">
            <a:spLocks/>
          </p:cNvSpPr>
          <p:nvPr/>
        </p:nvSpPr>
        <p:spPr>
          <a:xfrm>
            <a:off x="1413248" y="193596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Caractère original de l’action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6636190-A8D8-4249-87E9-9D6FF9E64F41}"/>
              </a:ext>
            </a:extLst>
          </p:cNvPr>
          <p:cNvSpPr txBox="1">
            <a:spLocks/>
          </p:cNvSpPr>
          <p:nvPr/>
        </p:nvSpPr>
        <p:spPr>
          <a:xfrm>
            <a:off x="1413248" y="634280"/>
            <a:ext cx="7730752" cy="51338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>
                <a:solidFill>
                  <a:schemeClr val="tx1"/>
                </a:solidFill>
                <a:latin typeface="Calibri" panose="020F0502020204030204" pitchFamily="34" charset="0"/>
              </a:rPr>
              <a:t>Pourquoi votre action est-elle originale / </a:t>
            </a:r>
            <a:r>
              <a:rPr lang="fr-F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innovante?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Quels </a:t>
            </a:r>
            <a:r>
              <a:rPr lang="fr-FR" i="1" dirty="0">
                <a:solidFill>
                  <a:schemeClr val="tx1"/>
                </a:solidFill>
                <a:latin typeface="Calibri" panose="020F0502020204030204" pitchFamily="34" charset="0"/>
              </a:rPr>
              <a:t>sont </a:t>
            </a:r>
            <a:r>
              <a:rPr lang="fr-F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les impacts </a:t>
            </a:r>
            <a:r>
              <a:rPr lang="fr-FR" i="1" dirty="0">
                <a:solidFill>
                  <a:schemeClr val="tx1"/>
                </a:solidFill>
                <a:latin typeface="Calibri" panose="020F0502020204030204" pitchFamily="34" charset="0"/>
              </a:rPr>
              <a:t>attendus </a:t>
            </a:r>
            <a:r>
              <a:rPr lang="fr-F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sur l’amélioration de l’attractivité des métiers du </a:t>
            </a:r>
            <a:r>
              <a:rPr lang="fr-FR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grad</a:t>
            </a:r>
            <a:r>
              <a:rPr lang="fr-F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-âge 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? Comment êtes-vous organisés pour mesurer ces impacts?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0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B104CFB4-F178-4F1A-880F-57E78ECE9320}"/>
              </a:ext>
            </a:extLst>
          </p:cNvPr>
          <p:cNvSpPr txBox="1">
            <a:spLocks/>
          </p:cNvSpPr>
          <p:nvPr/>
        </p:nvSpPr>
        <p:spPr>
          <a:xfrm>
            <a:off x="1413248" y="230918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Modèle économique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66636190-A8D8-4249-87E9-9D6FF9E64F41}"/>
              </a:ext>
            </a:extLst>
          </p:cNvPr>
          <p:cNvSpPr txBox="1">
            <a:spLocks/>
          </p:cNvSpPr>
          <p:nvPr/>
        </p:nvSpPr>
        <p:spPr>
          <a:xfrm>
            <a:off x="1413248" y="516834"/>
            <a:ext cx="7730752" cy="98923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Comment est financée votre action ? Quelle est </a:t>
            </a:r>
            <a:r>
              <a:rPr lang="fr-F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fr-FR" i="1" dirty="0">
                <a:solidFill>
                  <a:schemeClr val="tx1"/>
                </a:solidFill>
                <a:latin typeface="Calibri" panose="020F0502020204030204" pitchFamily="34" charset="0"/>
              </a:rPr>
              <a:t>part de subventions et la part </a:t>
            </a:r>
            <a:r>
              <a:rPr lang="fr-F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d'autofinancement ?</a:t>
            </a:r>
          </a:p>
          <a:p>
            <a:pPr lvl="0">
              <a:defRPr/>
            </a:pPr>
            <a:r>
              <a:rPr lang="fr-FR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Avez-vous mis en place un montage financier innovant? (financement participatif, dons, échanges,...)</a:t>
            </a:r>
          </a:p>
        </p:txBody>
      </p:sp>
    </p:spTree>
    <p:extLst>
      <p:ext uri="{BB962C8B-B14F-4D97-AF65-F5344CB8AC3E}">
        <p14:creationId xmlns:p14="http://schemas.microsoft.com/office/powerpoint/2010/main" val="228443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7E23D595-E856-4A16-8E13-E75999DC89D9}"/>
              </a:ext>
            </a:extLst>
          </p:cNvPr>
          <p:cNvSpPr txBox="1">
            <a:spLocks/>
          </p:cNvSpPr>
          <p:nvPr/>
        </p:nvSpPr>
        <p:spPr>
          <a:xfrm>
            <a:off x="1413248" y="202926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Perspectives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0DAD395-1E3F-40C4-BA70-9DF49C991D77}"/>
              </a:ext>
            </a:extLst>
          </p:cNvPr>
          <p:cNvSpPr txBox="1">
            <a:spLocks/>
          </p:cNvSpPr>
          <p:nvPr/>
        </p:nvSpPr>
        <p:spPr>
          <a:xfrm>
            <a:off x="1413248" y="657504"/>
            <a:ext cx="7730752" cy="38275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Votre action est-elle</a:t>
            </a:r>
            <a:r>
              <a:rPr kumimoji="0" lang="fr-FR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fr-FR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duplicable</a:t>
            </a:r>
            <a:r>
              <a:rPr kumimoji="0" lang="fr-FR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? 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Quel est votre plan de développement ? Quelles grandes étapes le structurent ?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1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7E23D595-E856-4A16-8E13-E75999DC89D9}"/>
              </a:ext>
            </a:extLst>
          </p:cNvPr>
          <p:cNvSpPr txBox="1">
            <a:spLocks/>
          </p:cNvSpPr>
          <p:nvPr/>
        </p:nvSpPr>
        <p:spPr>
          <a:xfrm>
            <a:off x="1413248" y="202926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Vos attentes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B96DEB9D-28F3-4412-BB82-FCDBD4FADC13}"/>
              </a:ext>
            </a:extLst>
          </p:cNvPr>
          <p:cNvSpPr txBox="1">
            <a:spLocks/>
          </p:cNvSpPr>
          <p:nvPr/>
        </p:nvSpPr>
        <p:spPr>
          <a:xfrm>
            <a:off x="1413248" y="680934"/>
            <a:ext cx="7874768" cy="476062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Dans quelle mesure l’attribution du prix de la Fondation Korian peut être bénéfique au développement de votre action ? Quels sont vos besoins prioritaires qui seront financés grâce au prix ?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3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5810" y="1810138"/>
            <a:ext cx="4305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smtClean="0">
                <a:solidFill>
                  <a:schemeClr val="bg1"/>
                </a:solidFill>
              </a:rPr>
              <a:t>C’est fini ! Merci pour votre participation…</a:t>
            </a:r>
          </a:p>
          <a:p>
            <a:pPr algn="ctr"/>
            <a:endParaRPr lang="fr-FR" sz="1800" dirty="0">
              <a:solidFill>
                <a:schemeClr val="bg1"/>
              </a:solidFill>
            </a:endParaRPr>
          </a:p>
          <a:p>
            <a:pPr algn="ctr"/>
            <a:r>
              <a:rPr lang="fr-FR" sz="1800" dirty="0" smtClean="0">
                <a:solidFill>
                  <a:schemeClr val="bg1"/>
                </a:solidFill>
              </a:rPr>
              <a:t>Rendez-vous en avril 2020 pour les résultats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8898" y="334706"/>
            <a:ext cx="5169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6A5C0"/>
                </a:solidFill>
              </a:rPr>
              <a:t>LE PRIX DE LA FONDATION</a:t>
            </a:r>
          </a:p>
          <a:p>
            <a:pPr algn="ctr"/>
            <a:r>
              <a:rPr lang="fr-FR" sz="2400" b="1" dirty="0" smtClean="0">
                <a:solidFill>
                  <a:srgbClr val="06A5C0"/>
                </a:solidFill>
              </a:rPr>
              <a:t>KORIAN POUR LE BIEN VIEILLIR</a:t>
            </a:r>
          </a:p>
          <a:p>
            <a:pPr algn="ctr"/>
            <a:r>
              <a:rPr lang="fr-FR" sz="2400" b="1" dirty="0" smtClean="0">
                <a:solidFill>
                  <a:srgbClr val="06A5C0"/>
                </a:solidFill>
              </a:rPr>
              <a:t>2019/2020</a:t>
            </a:r>
          </a:p>
          <a:p>
            <a:pPr algn="ctr"/>
            <a:endParaRPr lang="fr-FR" sz="2000" b="1" dirty="0">
              <a:solidFill>
                <a:srgbClr val="06A5C0"/>
              </a:solidFill>
            </a:endParaRPr>
          </a:p>
          <a:p>
            <a:pPr algn="ctr"/>
            <a:r>
              <a:rPr lang="fr-FR" sz="1800" i="1" dirty="0" smtClean="0"/>
              <a:t>Pour </a:t>
            </a:r>
            <a:r>
              <a:rPr lang="fr-FR" sz="1800" b="1" i="1" dirty="0" smtClean="0"/>
              <a:t>changer les regards sur les métiers </a:t>
            </a:r>
            <a:r>
              <a:rPr lang="fr-FR" sz="1800" i="1" dirty="0" smtClean="0"/>
              <a:t>d’accompagnement du grand âge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8739" y="2458364"/>
            <a:ext cx="4909475" cy="175432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fr-FR" b="1" i="1" u="sng" dirty="0"/>
              <a:t>DOSSIER DE </a:t>
            </a:r>
            <a:r>
              <a:rPr lang="fr-FR" b="1" i="1" u="sng" dirty="0" smtClean="0"/>
              <a:t>CANDIDATURE :</a:t>
            </a:r>
          </a:p>
          <a:p>
            <a:r>
              <a:rPr lang="fr-FR" i="1" dirty="0" smtClean="0"/>
              <a:t>(A déposer par mail </a:t>
            </a:r>
            <a:r>
              <a:rPr lang="fr-FR" b="1" i="1" dirty="0" smtClean="0"/>
              <a:t>au plus tard le 27/12/2019 minuit </a:t>
            </a:r>
            <a:r>
              <a:rPr lang="fr-FR" i="1" dirty="0" smtClean="0"/>
              <a:t>à l’adresse suivante : </a:t>
            </a:r>
            <a:r>
              <a:rPr lang="fr-FR" i="1" u="sng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fondationbv@korian.com</a:t>
            </a:r>
            <a:r>
              <a:rPr lang="fr-FR" i="1" dirty="0" smtClean="0"/>
              <a:t>)</a:t>
            </a:r>
          </a:p>
          <a:p>
            <a:endParaRPr lang="fr-FR" b="1" i="1" u="sng" dirty="0"/>
          </a:p>
          <a:p>
            <a:r>
              <a:rPr lang="fr-FR" b="1" i="1" u="sng" dirty="0" smtClean="0">
                <a:solidFill>
                  <a:srgbClr val="06A5C0"/>
                </a:solidFill>
              </a:rPr>
              <a:t>Nom de la structure :</a:t>
            </a:r>
          </a:p>
          <a:p>
            <a:endParaRPr lang="fr-FR" b="1" i="1" u="sng" dirty="0">
              <a:solidFill>
                <a:srgbClr val="06A5C0"/>
              </a:solidFill>
            </a:endParaRPr>
          </a:p>
          <a:p>
            <a:r>
              <a:rPr lang="fr-FR" b="1" i="1" u="sng" dirty="0" smtClean="0">
                <a:solidFill>
                  <a:srgbClr val="06A5C0"/>
                </a:solidFill>
              </a:rPr>
              <a:t>Nom du projet :</a:t>
            </a:r>
          </a:p>
          <a:p>
            <a:endParaRPr lang="fr-FR" b="1" i="1" u="sng" dirty="0">
              <a:solidFill>
                <a:srgbClr val="06A5C0"/>
              </a:solidFill>
            </a:endParaRPr>
          </a:p>
        </p:txBody>
      </p:sp>
      <p:pic>
        <p:nvPicPr>
          <p:cNvPr id="1026" name="Picture 2" descr="La Fonda - Fabrique associa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99" y="4518410"/>
            <a:ext cx="1196975" cy="5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9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5"/>
          <p:cNvSpPr txBox="1">
            <a:spLocks/>
          </p:cNvSpPr>
          <p:nvPr/>
        </p:nvSpPr>
        <p:spPr>
          <a:xfrm>
            <a:off x="1417509" y="230918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Avant d’aller plus loin…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Espace réservé du contenu 6"/>
          <p:cNvSpPr txBox="1">
            <a:spLocks/>
          </p:cNvSpPr>
          <p:nvPr/>
        </p:nvSpPr>
        <p:spPr>
          <a:xfrm>
            <a:off x="1349492" y="671397"/>
            <a:ext cx="7794508" cy="489654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3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Avant de remplir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ce dossier de candidature,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nous vous recommandons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de :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Vous assurer de la </a:t>
            </a: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cohérence 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de votre projet avec la </a:t>
            </a: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thématique 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retenue pour le Prix 2020 de</a:t>
            </a:r>
            <a:r>
              <a:rPr kumimoji="0" lang="pt-BR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la Fondation 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Korian pour</a:t>
            </a:r>
            <a:r>
              <a:rPr kumimoji="0" lang="pt-BR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le Bien-Vieillir 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BBE"/>
                </a:solidFill>
                <a:effectLst/>
                <a:uLnTx/>
                <a:uFillTx/>
                <a:latin typeface="Calibri" panose="020F0502020204030204" pitchFamily="34" charset="0"/>
              </a:rPr>
              <a:t>(cf. page suivante)</a:t>
            </a:r>
            <a:r>
              <a:rPr lang="pt-BR" sz="1300" noProof="0" dirty="0">
                <a:solidFill>
                  <a:srgbClr val="00ABBE"/>
                </a:solidFill>
                <a:latin typeface="Calibri" panose="020F0502020204030204" pitchFamily="34" charset="0"/>
              </a:rPr>
              <a:t>.</a:t>
            </a:r>
            <a:endParaRPr kumimoji="0" lang="pt-BR" sz="1300" b="1" i="0" u="none" strike="noStrike" kern="1200" cap="none" spc="0" normalizeH="0" baseline="0" noProof="0" dirty="0" smtClean="0">
              <a:ln>
                <a:noFill/>
              </a:ln>
              <a:solidFill>
                <a:srgbClr val="00ABB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pt-BR" sz="13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D’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accorder une </a:t>
            </a: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attention particulière 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aux </a:t>
            </a: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bénéfices 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de votre projet pour l’</a:t>
            </a: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ensemble des parties prenantes 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(aînés, proches, professionnels,</a:t>
            </a:r>
            <a:r>
              <a:rPr kumimoji="0" lang="pt-BR" sz="1300" b="0" i="0" u="none" strike="noStrike" kern="1200" cap="none" spc="0" normalizeH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 institutions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...)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, à leur présentation ainsi qu’à leur </a:t>
            </a: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argumentation détaillée et documentée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fr-FR" sz="1300" b="0" dirty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e compléter ce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dossier de candidature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avec un réel souci de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lisibilité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et de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dynamisme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Pendant la saisie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du dossier de candidature,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nous  vous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conseillons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… :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pt-BR" sz="1300" b="0" dirty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e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détailler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documenter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les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informations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transmises.</a:t>
            </a:r>
          </a:p>
          <a:p>
            <a:pPr lvl="1">
              <a:spcBef>
                <a:spcPts val="600"/>
              </a:spcBef>
              <a:defRPr/>
            </a:pPr>
            <a:r>
              <a:rPr lang="fr-FR" sz="1300" b="0" dirty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’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intégrer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tout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élément utile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à la </a:t>
            </a: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compréhension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du projet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BBE"/>
                </a:solidFill>
                <a:effectLst/>
                <a:uLnTx/>
                <a:uFillTx/>
                <a:latin typeface="Calibri" panose="020F0502020204030204" pitchFamily="34" charset="0"/>
              </a:rPr>
              <a:t>(schéma, photographie, vidéo, etc.).</a:t>
            </a:r>
            <a:r>
              <a:rPr lang="fr-FR" sz="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fr-FR" sz="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  <a:defRPr/>
            </a:pPr>
            <a:r>
              <a:rPr lang="fr-FR" sz="13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</a:t>
            </a:r>
            <a:r>
              <a:rPr lang="fr-FR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Calibri" panose="020F0502020204030204" pitchFamily="34" charset="0"/>
              </a:rPr>
              <a:t>ne pas augmenter </a:t>
            </a:r>
            <a:r>
              <a:rPr lang="fr-FR" sz="1300" b="0" dirty="0">
                <a:solidFill>
                  <a:schemeClr val="tx1"/>
                </a:solidFill>
                <a:latin typeface="Calibri" panose="020F0502020204030204" pitchFamily="34" charset="0"/>
              </a:rPr>
              <a:t>le nombre de </a:t>
            </a:r>
            <a:r>
              <a:rPr lang="fr-FR" sz="13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slides</a:t>
            </a: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srgbClr val="00ABB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Avant d’envoyer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votre dossier de candidature,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nous vous rappelons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… :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pt-BR" sz="1300" b="0" dirty="0">
                <a:solidFill>
                  <a:schemeClr val="tx1"/>
                </a:solidFill>
                <a:latin typeface="Calibri" panose="020F0502020204030204" pitchFamily="34" charset="0"/>
              </a:rPr>
              <a:t>L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’importance de </a:t>
            </a: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parcourir l’ensemble des éléments transmis 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afin de </a:t>
            </a:r>
            <a:r>
              <a:rPr lang="pt-BR" sz="13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vous 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assurer de leur </a:t>
            </a: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lisibilité</a:t>
            </a:r>
            <a:r>
              <a:rPr kumimoji="0" lang="pt-BR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et de leur </a:t>
            </a:r>
            <a:r>
              <a:rPr kumimoji="0" lang="pt-BR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qualité</a:t>
            </a:r>
            <a:r>
              <a:rPr lang="pt-BR" sz="1300" b="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kumimoji="0" lang="pt-BR" sz="1300" b="1" i="0" u="none" strike="noStrike" kern="1200" cap="none" spc="0" normalizeH="0" baseline="0" noProof="0" dirty="0" smtClean="0">
              <a:ln>
                <a:noFill/>
              </a:ln>
              <a:solidFill>
                <a:srgbClr val="00ABB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ABB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3E5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08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/>
          <p:cNvSpPr txBox="1">
            <a:spLocks/>
          </p:cNvSpPr>
          <p:nvPr/>
        </p:nvSpPr>
        <p:spPr>
          <a:xfrm>
            <a:off x="1396144" y="76284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Thématique :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1396144" y="370702"/>
            <a:ext cx="7747856" cy="4513297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Fondation Korian soutien des projets </a:t>
            </a:r>
            <a:r>
              <a:rPr lang="fr-FR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à l’échelle d’un territoire local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, porteurs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de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sens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et basés sur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un axe fort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fr-FR" b="1" dirty="0">
                <a:solidFill>
                  <a:srgbClr val="06A5C0"/>
                </a:solidFill>
                <a:latin typeface="Calibri" panose="020F0502020204030204" pitchFamily="34" charset="0"/>
              </a:rPr>
              <a:t>l’inclusion. </a:t>
            </a:r>
          </a:p>
          <a:p>
            <a:pPr lvl="0">
              <a:defRPr/>
            </a:pPr>
            <a:endParaRPr lang="fr-FR" sz="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defRPr/>
            </a:pPr>
            <a:endParaRPr lang="fr-FR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algn="ctr">
              <a:defRPr/>
            </a:pPr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</a:rPr>
              <a:t>L’inclusion, c’est permettre à toute personne, quelle que soit ses caractéristiques, d’être un acteur à part entière de la société et de ses organisations.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Pour l’édition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2020 du Prix de la Fondation Korian, la thématique retenue est celle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la </a:t>
            </a:r>
            <a:r>
              <a:rPr lang="fr-FR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valorisation des métiers d’accompagnement du grand-âge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. L’objectif est de primer une </a:t>
            </a:r>
            <a:r>
              <a:rPr lang="fr-FR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action originale, positive et joyeuse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qui valorise ces femmes et ces hommes qui œuvrent dans l’ombre auprès des aînés les plus 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fragiles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r>
              <a:rPr lang="fr-FR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Surlignez </a:t>
            </a:r>
            <a:r>
              <a:rPr lang="fr-FR" dirty="0" smtClean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ci-dessous le type d’action déployée dans votre projet</a:t>
            </a:r>
            <a:endParaRPr lang="fr-FR" b="1" i="1" dirty="0" smtClean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rgbClr val="003E5C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BBE"/>
                </a:solidFill>
                <a:effectLst/>
                <a:uLnTx/>
                <a:uFillTx/>
                <a:latin typeface="Calibri" panose="020F0502020204030204" pitchFamily="34" charset="0"/>
              </a:rPr>
              <a:t>Via un film, un reportage ou des portraits</a:t>
            </a:r>
            <a:r>
              <a:rPr lang="fr-FR" sz="1400" dirty="0" smtClean="0">
                <a:solidFill>
                  <a:srgbClr val="00ABBE"/>
                </a:solidFill>
                <a:latin typeface="Calibri" panose="020F0502020204030204" pitchFamily="34" charset="0"/>
              </a:rPr>
              <a:t>: </a:t>
            </a:r>
            <a:r>
              <a:rPr lang="fr-FR" sz="1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mettant en lumière l’implication, le parcours professionnel, les qualités humaines des professionnels du grand-âge</a:t>
            </a:r>
            <a:endParaRPr lang="fr-FR" sz="1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BBE"/>
                </a:solidFill>
                <a:effectLst/>
                <a:uLnTx/>
                <a:uFillTx/>
                <a:latin typeface="Calibri" panose="020F0502020204030204" pitchFamily="34" charset="0"/>
              </a:rPr>
              <a:t>Via une campagne de recrutement originale: </a:t>
            </a:r>
            <a:r>
              <a:rPr lang="fr-FR" sz="1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visant à rendre ces métiers plus attractifs, plus modernes, notamment auprès des plus jeunes</a:t>
            </a: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ABB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BBE"/>
                </a:solidFill>
                <a:effectLst/>
                <a:uLnTx/>
                <a:uFillTx/>
                <a:latin typeface="Calibri" panose="020F0502020204030204" pitchFamily="34" charset="0"/>
              </a:rPr>
              <a:t>Via des actions de communications originales</a:t>
            </a:r>
            <a:r>
              <a:rPr lang="fr-FR" sz="1400" dirty="0" smtClean="0">
                <a:solidFill>
                  <a:srgbClr val="00ABBE"/>
                </a:solidFill>
                <a:latin typeface="Calibri" panose="020F0502020204030204" pitchFamily="34" charset="0"/>
              </a:rPr>
              <a:t>: </a:t>
            </a:r>
            <a:r>
              <a:rPr lang="fr-FR" sz="1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visant à faire </a:t>
            </a:r>
            <a:r>
              <a:rPr lang="fr-FR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découvrir les nombreux métiers d’accompagnement du grand </a:t>
            </a:r>
            <a:r>
              <a:rPr lang="fr-FR" sz="1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âge, sous un angle positif et joyeux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3E5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7DCD825A-F311-40BB-9E81-C5B500742B51}"/>
              </a:ext>
            </a:extLst>
          </p:cNvPr>
          <p:cNvSpPr txBox="1">
            <a:spLocks/>
          </p:cNvSpPr>
          <p:nvPr/>
        </p:nvSpPr>
        <p:spPr>
          <a:xfrm>
            <a:off x="1389515" y="217734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Présentation du porteur de projet :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711AEE8-315A-4A60-94F5-ABA09F0BA2E8}"/>
              </a:ext>
            </a:extLst>
          </p:cNvPr>
          <p:cNvSpPr txBox="1">
            <a:spLocks/>
          </p:cNvSpPr>
          <p:nvPr/>
        </p:nvSpPr>
        <p:spPr>
          <a:xfrm>
            <a:off x="1464161" y="503650"/>
            <a:ext cx="7586662" cy="410567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Structure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Nom de la structure :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Statut : </a:t>
            </a:r>
          </a:p>
          <a:p>
            <a:pPr lvl="1">
              <a:spcBef>
                <a:spcPts val="600"/>
              </a:spcBef>
            </a:pPr>
            <a:r>
              <a:rPr 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Date de création : </a:t>
            </a:r>
          </a:p>
          <a:p>
            <a:pPr lvl="1">
              <a:spcBef>
                <a:spcPts val="600"/>
              </a:spcBef>
            </a:pPr>
            <a:r>
              <a:rPr 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Adresse </a:t>
            </a:r>
            <a:r>
              <a:rPr lang="fr-FR" b="0" dirty="0">
                <a:solidFill>
                  <a:schemeClr val="tx1"/>
                </a:solidFill>
                <a:latin typeface="Calibri" panose="020F0502020204030204" pitchFamily="34" charset="0"/>
              </a:rPr>
              <a:t>postale </a:t>
            </a:r>
            <a:r>
              <a:rPr 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Présentation et activités principales :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Nombre de salariés :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Nombre de bénévoles :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Budget annuel de fonctionnement : 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Site internet :</a:t>
            </a:r>
            <a:endParaRPr lang="fr-FR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2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7DCD825A-F311-40BB-9E81-C5B500742B51}"/>
              </a:ext>
            </a:extLst>
          </p:cNvPr>
          <p:cNvSpPr txBox="1">
            <a:spLocks/>
          </p:cNvSpPr>
          <p:nvPr/>
        </p:nvSpPr>
        <p:spPr>
          <a:xfrm>
            <a:off x="1389515" y="87105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Présentation du porteur de projet :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711AEE8-315A-4A60-94F5-ABA09F0BA2E8}"/>
              </a:ext>
            </a:extLst>
          </p:cNvPr>
          <p:cNvSpPr txBox="1">
            <a:spLocks/>
          </p:cNvSpPr>
          <p:nvPr/>
        </p:nvSpPr>
        <p:spPr>
          <a:xfrm>
            <a:off x="1464161" y="512981"/>
            <a:ext cx="7586662" cy="412433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Responsable de la structure : 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Nom et prénom :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Adresse mail : </a:t>
            </a:r>
          </a:p>
          <a:p>
            <a:pPr lvl="1">
              <a:spcBef>
                <a:spcPts val="600"/>
              </a:spcBef>
            </a:pPr>
            <a:r>
              <a:rPr 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Numéro de téléphone :</a:t>
            </a:r>
          </a:p>
          <a:p>
            <a:pPr marL="357188" lvl="1" indent="0">
              <a:spcBef>
                <a:spcPts val="600"/>
              </a:spcBef>
              <a:buNone/>
            </a:pPr>
            <a:endParaRPr lang="fr-FR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142875">
              <a:spcBef>
                <a:spcPts val="600"/>
              </a:spcBef>
            </a:pPr>
            <a:r>
              <a:rPr lang="fr-F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Porteur du projet : 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Nom et prénom : 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Fonction :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Adresse mail : </a:t>
            </a:r>
          </a:p>
          <a:p>
            <a:pPr marL="500063" marR="0" lvl="1" indent="-142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Numéro de téléphone :</a:t>
            </a:r>
            <a:endParaRPr lang="fr-FR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142875">
              <a:spcBef>
                <a:spcPts val="600"/>
              </a:spcBef>
            </a:pPr>
            <a:endParaRPr kumimoji="0" lang="fr-F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indent="-142875">
              <a:spcBef>
                <a:spcPts val="600"/>
              </a:spcBef>
            </a:pPr>
            <a:endParaRPr kumimoji="0" lang="fr-FR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indent="-142875">
              <a:spcBef>
                <a:spcPts val="600"/>
              </a:spcBef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Fournir en annexe au dossier de candidature les documents suivants :</a:t>
            </a:r>
          </a:p>
          <a:p>
            <a:pPr marL="357188" lvl="1" indent="0">
              <a:spcBef>
                <a:spcPts val="600"/>
              </a:spcBef>
              <a:buNone/>
            </a:pPr>
            <a:r>
              <a:rPr lang="fr-FR" dirty="0" smtClean="0">
                <a:solidFill>
                  <a:srgbClr val="06A5C0"/>
                </a:solidFill>
                <a:latin typeface="Calibri" panose="020F0502020204030204" pitchFamily="34" charset="0"/>
              </a:rPr>
              <a:t>Les statuts - La </a:t>
            </a:r>
            <a:r>
              <a:rPr lang="fr-FR" dirty="0">
                <a:solidFill>
                  <a:srgbClr val="06A5C0"/>
                </a:solidFill>
                <a:latin typeface="Calibri" panose="020F0502020204030204" pitchFamily="34" charset="0"/>
              </a:rPr>
              <a:t>photocopie de la parution au Journal </a:t>
            </a:r>
            <a:r>
              <a:rPr lang="fr-FR" dirty="0" smtClean="0">
                <a:solidFill>
                  <a:srgbClr val="06A5C0"/>
                </a:solidFill>
                <a:latin typeface="Calibri" panose="020F0502020204030204" pitchFamily="34" charset="0"/>
              </a:rPr>
              <a:t>Officiel – La composition du </a:t>
            </a:r>
            <a:r>
              <a:rPr lang="fr-FR" dirty="0">
                <a:solidFill>
                  <a:srgbClr val="06A5C0"/>
                </a:solidFill>
                <a:latin typeface="Calibri" panose="020F0502020204030204" pitchFamily="34" charset="0"/>
              </a:rPr>
              <a:t>Conseil </a:t>
            </a:r>
            <a:r>
              <a:rPr lang="fr-FR" dirty="0" smtClean="0">
                <a:solidFill>
                  <a:srgbClr val="06A5C0"/>
                </a:solidFill>
                <a:latin typeface="Calibri" panose="020F0502020204030204" pitchFamily="34" charset="0"/>
              </a:rPr>
              <a:t>d’Administration - Les </a:t>
            </a:r>
            <a:r>
              <a:rPr lang="fr-FR" dirty="0">
                <a:solidFill>
                  <a:srgbClr val="06A5C0"/>
                </a:solidFill>
                <a:latin typeface="Calibri" panose="020F0502020204030204" pitchFamily="34" charset="0"/>
              </a:rPr>
              <a:t>comptes d‘exploitation et bilans des 2 dernières </a:t>
            </a:r>
            <a:r>
              <a:rPr lang="fr-FR" dirty="0" smtClean="0">
                <a:solidFill>
                  <a:srgbClr val="06A5C0"/>
                </a:solidFill>
                <a:latin typeface="Calibri" panose="020F0502020204030204" pitchFamily="34" charset="0"/>
              </a:rPr>
              <a:t>années - Les </a:t>
            </a:r>
            <a:r>
              <a:rPr lang="fr-FR" dirty="0">
                <a:solidFill>
                  <a:srgbClr val="06A5C0"/>
                </a:solidFill>
                <a:latin typeface="Calibri" panose="020F0502020204030204" pitchFamily="34" charset="0"/>
              </a:rPr>
              <a:t>procès-verbaux des 2 dernières assemblées générales pour les associations</a:t>
            </a:r>
          </a:p>
          <a:p>
            <a:pPr marL="357188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 smtClean="0">
              <a:ln>
                <a:noFill/>
              </a:ln>
              <a:solidFill>
                <a:srgbClr val="003E5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B104CFB4-F178-4F1A-880F-57E78ECE9320}"/>
              </a:ext>
            </a:extLst>
          </p:cNvPr>
          <p:cNvSpPr txBox="1">
            <a:spLocks/>
          </p:cNvSpPr>
          <p:nvPr/>
        </p:nvSpPr>
        <p:spPr>
          <a:xfrm>
            <a:off x="1413248" y="137613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6A5C0"/>
                </a:solidFill>
                <a:latin typeface="Calibri" panose="020F0502020204030204" pitchFamily="34" charset="0"/>
              </a:rPr>
              <a:t>Description de l’initiative mise en œuvre :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66636190-A8D8-4249-87E9-9D6FF9E64F41}"/>
              </a:ext>
            </a:extLst>
          </p:cNvPr>
          <p:cNvSpPr txBox="1">
            <a:spLocks/>
          </p:cNvSpPr>
          <p:nvPr/>
        </p:nvSpPr>
        <p:spPr>
          <a:xfrm>
            <a:off x="1413248" y="533474"/>
            <a:ext cx="7730752" cy="57606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De quoi s’agit-il ? Comment cela fonctionne ?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7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B104CFB4-F178-4F1A-880F-57E78ECE9320}"/>
              </a:ext>
            </a:extLst>
          </p:cNvPr>
          <p:cNvSpPr txBox="1">
            <a:spLocks/>
          </p:cNvSpPr>
          <p:nvPr/>
        </p:nvSpPr>
        <p:spPr>
          <a:xfrm>
            <a:off x="1413248" y="156274"/>
            <a:ext cx="7583959" cy="28591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Besoin(s) et/ou situation(s) amélioré(s)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6636190-A8D8-4249-87E9-9D6FF9E64F41}"/>
              </a:ext>
            </a:extLst>
          </p:cNvPr>
          <p:cNvSpPr txBox="1">
            <a:spLocks/>
          </p:cNvSpPr>
          <p:nvPr/>
        </p:nvSpPr>
        <p:spPr>
          <a:xfrm>
            <a:off x="1413248" y="650001"/>
            <a:ext cx="7730752" cy="469672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À quelle problématique répond votre action ? Quelle est son importance/gravité ? Combien de personnes sont concernées ? (Les données, résultats d’enquête, verbatim, etc. sont vivement recommandés.)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8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B104CFB4-F178-4F1A-880F-57E78ECE9320}"/>
              </a:ext>
            </a:extLst>
          </p:cNvPr>
          <p:cNvSpPr txBox="1">
            <a:spLocks/>
          </p:cNvSpPr>
          <p:nvPr/>
        </p:nvSpPr>
        <p:spPr>
          <a:xfrm>
            <a:off x="1436169" y="112027"/>
            <a:ext cx="7583959" cy="494464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A5C0"/>
                </a:solidFill>
                <a:effectLst/>
                <a:uLnTx/>
                <a:uFillTx/>
                <a:latin typeface="Calibri" panose="020F0502020204030204" pitchFamily="34" charset="0"/>
              </a:rPr>
              <a:t>Bénéficiaires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06A5C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66636190-A8D8-4249-87E9-9D6FF9E64F41}"/>
              </a:ext>
            </a:extLst>
          </p:cNvPr>
          <p:cNvSpPr txBox="1">
            <a:spLocks/>
          </p:cNvSpPr>
          <p:nvPr/>
        </p:nvSpPr>
        <p:spPr>
          <a:xfrm>
            <a:off x="1436168" y="531845"/>
            <a:ext cx="7707832" cy="50385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0063" indent="-142875" algn="l" defTabSz="914400" rtl="0" eaLnBrk="1" latinLnBrk="0" hangingPunct="1">
              <a:spcBef>
                <a:spcPts val="1200"/>
              </a:spcBef>
              <a:buFontTx/>
              <a:buBlip>
                <a:blip r:embed="rId4"/>
              </a:buBlip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92163" indent="-106363" algn="l" defTabSz="914400" rtl="0" eaLnBrk="1" latinLnBrk="0" hangingPunct="1">
              <a:spcBef>
                <a:spcPts val="300"/>
              </a:spcBef>
              <a:buSzPct val="106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1100" indent="-93663" algn="l" defTabSz="914400" rtl="0" eaLnBrk="1" latinLnBrk="0" hangingPunct="1">
              <a:lnSpc>
                <a:spcPts val="500"/>
              </a:lnSpc>
              <a:spcBef>
                <a:spcPts val="1200"/>
              </a:spcBef>
              <a:buFont typeface="Century Gothic" panose="020B0502020202020204" pitchFamily="34" charset="0"/>
              <a:buChar char="-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6550" indent="-142875" algn="l" defTabSz="914400" rtl="0" eaLnBrk="1" latinLnBrk="0" hangingPunct="1">
              <a:lnSpc>
                <a:spcPts val="200"/>
              </a:lnSpc>
              <a:spcBef>
                <a:spcPts val="1400"/>
              </a:spcBef>
              <a:buFont typeface="Century Gothic" panose="020B0502020202020204" pitchFamily="34" charset="0"/>
              <a:buChar char="&gt;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Quels sont les bénéficiaires de votre action? Dans quelle(s) situation(s) est-elle mise en œuvre? À quelle fréquence ? Quels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pré-requis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/compétences sont nécessaires pour en bénéficier ?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51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1031</Words>
  <Application>Microsoft Office PowerPoint</Application>
  <PresentationFormat>Affichage à l'écran (16:9)</PresentationFormat>
  <Paragraphs>185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Amat</dc:creator>
  <cp:lastModifiedBy>Said Dricia</cp:lastModifiedBy>
  <cp:revision>36</cp:revision>
  <dcterms:created xsi:type="dcterms:W3CDTF">2017-09-19T18:55:31Z</dcterms:created>
  <dcterms:modified xsi:type="dcterms:W3CDTF">2019-09-12T15:04:36Z</dcterms:modified>
</cp:coreProperties>
</file>